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theme/themeOverride17.xml" ContentType="application/vnd.openxmlformats-officedocument.themeOverride+xml"/>
  <Override PartName="/ppt/drawings/drawing1.xml" ContentType="application/vnd.openxmlformats-officedocument.drawingml.chartshapes+xml"/>
  <Override PartName="/ppt/charts/chart18.xml" ContentType="application/vnd.openxmlformats-officedocument.drawingml.chart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306" r:id="rId7"/>
    <p:sldId id="307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8" r:id="rId21"/>
    <p:sldId id="279" r:id="rId22"/>
    <p:sldId id="280" r:id="rId23"/>
    <p:sldId id="283" r:id="rId24"/>
    <p:sldId id="287" r:id="rId25"/>
    <p:sldId id="288" r:id="rId26"/>
    <p:sldId id="289" r:id="rId27"/>
    <p:sldId id="313" r:id="rId28"/>
    <p:sldId id="293" r:id="rId29"/>
    <p:sldId id="314" r:id="rId30"/>
    <p:sldId id="295" r:id="rId31"/>
    <p:sldId id="297" r:id="rId32"/>
    <p:sldId id="315" r:id="rId33"/>
    <p:sldId id="316" r:id="rId34"/>
    <p:sldId id="310" r:id="rId35"/>
    <p:sldId id="311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8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4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5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7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8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9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0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Sheet1!$F$8</c:f>
              <c:strCache>
                <c:ptCount val="1"/>
                <c:pt idx="0">
                  <c:v>人均GDP（元）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Sheet1!$F$10:$F$24</c:f>
              <c:numCache>
                <c:formatCode>General</c:formatCode>
                <c:ptCount val="15"/>
                <c:pt idx="0">
                  <c:v>1634</c:v>
                </c:pt>
                <c:pt idx="1">
                  <c:v>1879</c:v>
                </c:pt>
                <c:pt idx="2">
                  <c:v>2287</c:v>
                </c:pt>
                <c:pt idx="3">
                  <c:v>2939</c:v>
                </c:pt>
                <c:pt idx="4">
                  <c:v>3923</c:v>
                </c:pt>
                <c:pt idx="5">
                  <c:v>4854</c:v>
                </c:pt>
                <c:pt idx="6">
                  <c:v>5576</c:v>
                </c:pt>
                <c:pt idx="7">
                  <c:v>6054</c:v>
                </c:pt>
                <c:pt idx="8">
                  <c:v>6308</c:v>
                </c:pt>
                <c:pt idx="9">
                  <c:v>6551</c:v>
                </c:pt>
                <c:pt idx="10">
                  <c:v>7086</c:v>
                </c:pt>
                <c:pt idx="11">
                  <c:v>7651</c:v>
                </c:pt>
                <c:pt idx="12">
                  <c:v>8214</c:v>
                </c:pt>
                <c:pt idx="13">
                  <c:v>9111</c:v>
                </c:pt>
                <c:pt idx="14">
                  <c:v>10561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401984"/>
        <c:axId val="427403520"/>
      </c:lineChart>
      <c:catAx>
        <c:axId val="427401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7403520"/>
        <c:crosses val="autoZero"/>
        <c:auto val="1"/>
        <c:lblAlgn val="ctr"/>
        <c:lblOffset val="100"/>
        <c:noMultiLvlLbl val="0"/>
      </c:catAx>
      <c:valAx>
        <c:axId val="427403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7401984"/>
        <c:crosses val="autoZero"/>
        <c:crossBetween val="between"/>
      </c:valAx>
      <c:spPr>
        <a:ln>
          <a:solidFill>
            <a:sysClr val="window" lastClr="FFFFFF"/>
          </a:solidFill>
        </a:ln>
      </c:spPr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Sheet1!$F$70</c:f>
              <c:strCache>
                <c:ptCount val="1"/>
                <c:pt idx="0">
                  <c:v>定基增长率（1990）</c:v>
                </c:pt>
              </c:strCache>
            </c:strRef>
          </c:tx>
          <c:cat>
            <c:numRef>
              <c:f>Sheet1!$C$71:$C$85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Sheet1!$F$72:$F$85</c:f>
              <c:numCache>
                <c:formatCode>0.00%</c:formatCode>
                <c:ptCount val="14"/>
                <c:pt idx="0">
                  <c:v>0.14990000000000001</c:v>
                </c:pt>
                <c:pt idx="1">
                  <c:v>0.39960000000000001</c:v>
                </c:pt>
                <c:pt idx="2">
                  <c:v>0.79869999999999997</c:v>
                </c:pt>
                <c:pt idx="3">
                  <c:v>1.4009</c:v>
                </c:pt>
                <c:pt idx="4">
                  <c:v>1.9705999999999999</c:v>
                </c:pt>
                <c:pt idx="5">
                  <c:v>2.4125000000000001</c:v>
                </c:pt>
                <c:pt idx="6">
                  <c:v>2.7050000000000001</c:v>
                </c:pt>
                <c:pt idx="7">
                  <c:v>2.8605</c:v>
                </c:pt>
                <c:pt idx="8">
                  <c:v>3.0091999999999999</c:v>
                </c:pt>
                <c:pt idx="9">
                  <c:v>3.3365999999999998</c:v>
                </c:pt>
                <c:pt idx="10">
                  <c:v>3.6823999999999999</c:v>
                </c:pt>
                <c:pt idx="11">
                  <c:v>4.0269000000000004</c:v>
                </c:pt>
                <c:pt idx="12">
                  <c:v>4.5758999999999999</c:v>
                </c:pt>
                <c:pt idx="13">
                  <c:v>5.4633000000000003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5363200"/>
        <c:axId val="435487872"/>
      </c:lineChart>
      <c:catAx>
        <c:axId val="435363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35487872"/>
        <c:crosses val="autoZero"/>
        <c:auto val="1"/>
        <c:lblAlgn val="ctr"/>
        <c:lblOffset val="100"/>
        <c:noMultiLvlLbl val="0"/>
      </c:catAx>
      <c:valAx>
        <c:axId val="43548787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435363200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6107531537888896E-2"/>
          <c:y val="3.1060194651926193E-2"/>
          <c:w val="0.89926169819515001"/>
          <c:h val="0.82699144539495617"/>
        </c:manualLayout>
      </c:layout>
      <c:lineChart>
        <c:grouping val="standard"/>
        <c:varyColors val="0"/>
        <c:ser>
          <c:idx val="1"/>
          <c:order val="0"/>
          <c:tx>
            <c:strRef>
              <c:f>Sheet1!$G$127</c:f>
              <c:strCache>
                <c:ptCount val="1"/>
                <c:pt idx="0">
                  <c:v>5期移动平均预测值</c:v>
                </c:pt>
              </c:strCache>
            </c:strRef>
          </c:tx>
          <c:val>
            <c:numRef>
              <c:f>Sheet1!$G$128:$G$145</c:f>
              <c:numCache>
                <c:formatCode>General</c:formatCode>
                <c:ptCount val="18"/>
                <c:pt idx="5">
                  <c:v>110.3</c:v>
                </c:pt>
                <c:pt idx="6">
                  <c:v>113.1</c:v>
                </c:pt>
                <c:pt idx="7">
                  <c:v>114.1</c:v>
                </c:pt>
                <c:pt idx="8">
                  <c:v>113.4</c:v>
                </c:pt>
                <c:pt idx="9">
                  <c:v>110.3</c:v>
                </c:pt>
                <c:pt idx="10">
                  <c:v>105.2</c:v>
                </c:pt>
                <c:pt idx="11">
                  <c:v>101.9</c:v>
                </c:pt>
                <c:pt idx="12">
                  <c:v>100.3</c:v>
                </c:pt>
                <c:pt idx="13">
                  <c:v>99.6</c:v>
                </c:pt>
                <c:pt idx="14">
                  <c:v>100</c:v>
                </c:pt>
                <c:pt idx="15">
                  <c:v>101.1</c:v>
                </c:pt>
                <c:pt idx="16">
                  <c:v>101.4</c:v>
                </c:pt>
                <c:pt idx="17">
                  <c:v>101.5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Sheet1!$C$127</c:f>
              <c:strCache>
                <c:ptCount val="1"/>
                <c:pt idx="0">
                  <c:v>消费价格指数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triang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val>
            <c:numRef>
              <c:f>Sheet1!$C$128:$C$144</c:f>
              <c:numCache>
                <c:formatCode>General</c:formatCode>
                <c:ptCount val="17"/>
                <c:pt idx="0">
                  <c:v>103.1</c:v>
                </c:pt>
                <c:pt idx="1">
                  <c:v>103.4</c:v>
                </c:pt>
                <c:pt idx="2">
                  <c:v>106.4</c:v>
                </c:pt>
                <c:pt idx="3">
                  <c:v>114.7</c:v>
                </c:pt>
                <c:pt idx="4">
                  <c:v>124.1</c:v>
                </c:pt>
                <c:pt idx="5">
                  <c:v>117.1</c:v>
                </c:pt>
                <c:pt idx="6">
                  <c:v>108.3</c:v>
                </c:pt>
                <c:pt idx="7">
                  <c:v>102.8</c:v>
                </c:pt>
                <c:pt idx="8">
                  <c:v>99.2</c:v>
                </c:pt>
                <c:pt idx="9">
                  <c:v>98.6</c:v>
                </c:pt>
                <c:pt idx="10">
                  <c:v>100.4</c:v>
                </c:pt>
                <c:pt idx="11">
                  <c:v>100.7</c:v>
                </c:pt>
                <c:pt idx="12">
                  <c:v>99.2</c:v>
                </c:pt>
                <c:pt idx="13">
                  <c:v>101.2</c:v>
                </c:pt>
                <c:pt idx="14">
                  <c:v>103.9</c:v>
                </c:pt>
                <c:pt idx="15">
                  <c:v>101.8</c:v>
                </c:pt>
                <c:pt idx="16">
                  <c:v>101.5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Sheet1!$D$127</c:f>
              <c:strCache>
                <c:ptCount val="1"/>
                <c:pt idx="0">
                  <c:v>3期移动平均预测值</c:v>
                </c:pt>
              </c:strCache>
            </c:strRef>
          </c:tx>
          <c:val>
            <c:numRef>
              <c:f>Sheet1!$D$128:$D$145</c:f>
              <c:numCache>
                <c:formatCode>General</c:formatCode>
                <c:ptCount val="18"/>
                <c:pt idx="3">
                  <c:v>104.3</c:v>
                </c:pt>
                <c:pt idx="4">
                  <c:v>108.2</c:v>
                </c:pt>
                <c:pt idx="5">
                  <c:v>115.1</c:v>
                </c:pt>
                <c:pt idx="6">
                  <c:v>118.6</c:v>
                </c:pt>
                <c:pt idx="7">
                  <c:v>116.5</c:v>
                </c:pt>
                <c:pt idx="8">
                  <c:v>109.4</c:v>
                </c:pt>
                <c:pt idx="9">
                  <c:v>103.4</c:v>
                </c:pt>
                <c:pt idx="10">
                  <c:v>100.2</c:v>
                </c:pt>
                <c:pt idx="11">
                  <c:v>99.4</c:v>
                </c:pt>
                <c:pt idx="12">
                  <c:v>99.9</c:v>
                </c:pt>
                <c:pt idx="13">
                  <c:v>100.1</c:v>
                </c:pt>
                <c:pt idx="14">
                  <c:v>100.4</c:v>
                </c:pt>
                <c:pt idx="15">
                  <c:v>101.4</c:v>
                </c:pt>
                <c:pt idx="16">
                  <c:v>102.3</c:v>
                </c:pt>
                <c:pt idx="17">
                  <c:v>102.4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1286656"/>
        <c:axId val="441288192"/>
      </c:lineChart>
      <c:catAx>
        <c:axId val="441286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41288192"/>
        <c:crosses val="autoZero"/>
        <c:auto val="1"/>
        <c:lblAlgn val="ctr"/>
        <c:lblOffset val="100"/>
        <c:noMultiLvlLbl val="0"/>
      </c:catAx>
      <c:valAx>
        <c:axId val="4412881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41286656"/>
        <c:crosses val="autoZero"/>
        <c:crossBetween val="between"/>
      </c:valAx>
      <c:spPr>
        <a:ln>
          <a:solidFill>
            <a:sysClr val="windowText" lastClr="000000"/>
          </a:solidFill>
        </a:ln>
      </c:spPr>
    </c:plotArea>
    <c:legend>
      <c:legendPos val="b"/>
      <c:layout>
        <c:manualLayout>
          <c:xMode val="edge"/>
          <c:yMode val="edge"/>
          <c:x val="0.14624174055941661"/>
          <c:y val="0.65449751614899931"/>
          <c:w val="0.79091414085303657"/>
          <c:h val="0.15802989482650079"/>
        </c:manualLayout>
      </c:layout>
      <c:overlay val="0"/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" lastClr="FFFFFF"/>
      </a:solidFill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29396325459317"/>
          <c:y val="0.10311351706036745"/>
          <c:w val="0.8667060367454068"/>
          <c:h val="0.78367038821939838"/>
        </c:manualLayout>
      </c:layout>
      <c:lineChart>
        <c:grouping val="standard"/>
        <c:varyColors val="0"/>
        <c:ser>
          <c:idx val="0"/>
          <c:order val="0"/>
          <c:tx>
            <c:strRef>
              <c:f>Sheet1!$C$174</c:f>
              <c:strCache>
                <c:ptCount val="1"/>
                <c:pt idx="0">
                  <c:v>消费价格指数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diamond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Sheet1!$B$175:$B$192</c:f>
              <c:numCache>
                <c:formatCode>General</c:formatCode>
                <c:ptCount val="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</c:numCache>
            </c:numRef>
          </c:cat>
          <c:val>
            <c:numRef>
              <c:f>Sheet1!$C$175:$C$192</c:f>
              <c:numCache>
                <c:formatCode>General</c:formatCode>
                <c:ptCount val="18"/>
                <c:pt idx="0">
                  <c:v>103.1</c:v>
                </c:pt>
                <c:pt idx="1">
                  <c:v>103.4</c:v>
                </c:pt>
                <c:pt idx="2">
                  <c:v>106.4</c:v>
                </c:pt>
                <c:pt idx="3">
                  <c:v>114.7</c:v>
                </c:pt>
                <c:pt idx="4">
                  <c:v>124.1</c:v>
                </c:pt>
                <c:pt idx="5">
                  <c:v>117.1</c:v>
                </c:pt>
                <c:pt idx="6">
                  <c:v>108.3</c:v>
                </c:pt>
                <c:pt idx="7">
                  <c:v>102.8</c:v>
                </c:pt>
                <c:pt idx="8">
                  <c:v>99.2</c:v>
                </c:pt>
                <c:pt idx="9">
                  <c:v>98.6</c:v>
                </c:pt>
                <c:pt idx="10">
                  <c:v>100.4</c:v>
                </c:pt>
                <c:pt idx="11">
                  <c:v>100.7</c:v>
                </c:pt>
                <c:pt idx="12">
                  <c:v>99.2</c:v>
                </c:pt>
                <c:pt idx="13">
                  <c:v>101.2</c:v>
                </c:pt>
                <c:pt idx="14">
                  <c:v>103.9</c:v>
                </c:pt>
                <c:pt idx="15">
                  <c:v>101.8</c:v>
                </c:pt>
                <c:pt idx="16">
                  <c:v>101.5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Sheet1!$D$174</c:f>
              <c:strCache>
                <c:ptCount val="1"/>
                <c:pt idx="0">
                  <c:v>平滑系数为0.3</c:v>
                </c:pt>
              </c:strCache>
            </c:strRef>
          </c:tx>
          <c:cat>
            <c:numRef>
              <c:f>Sheet1!$B$175:$B$192</c:f>
              <c:numCache>
                <c:formatCode>General</c:formatCode>
                <c:ptCount val="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</c:numCache>
            </c:numRef>
          </c:cat>
          <c:val>
            <c:numRef>
              <c:f>Sheet1!$D$175:$D$192</c:f>
              <c:numCache>
                <c:formatCode>General</c:formatCode>
                <c:ptCount val="18"/>
                <c:pt idx="1">
                  <c:v>103.1</c:v>
                </c:pt>
                <c:pt idx="2">
                  <c:v>103.2</c:v>
                </c:pt>
                <c:pt idx="3">
                  <c:v>104.2</c:v>
                </c:pt>
                <c:pt idx="4">
                  <c:v>107.3</c:v>
                </c:pt>
                <c:pt idx="5">
                  <c:v>112.4</c:v>
                </c:pt>
                <c:pt idx="6">
                  <c:v>113.8</c:v>
                </c:pt>
                <c:pt idx="7">
                  <c:v>112.1</c:v>
                </c:pt>
                <c:pt idx="8">
                  <c:v>109.3</c:v>
                </c:pt>
                <c:pt idx="9">
                  <c:v>106.3</c:v>
                </c:pt>
                <c:pt idx="10">
                  <c:v>104</c:v>
                </c:pt>
                <c:pt idx="11">
                  <c:v>102.9</c:v>
                </c:pt>
                <c:pt idx="12">
                  <c:v>102.2</c:v>
                </c:pt>
                <c:pt idx="13">
                  <c:v>101.3</c:v>
                </c:pt>
                <c:pt idx="14">
                  <c:v>101.3</c:v>
                </c:pt>
                <c:pt idx="15">
                  <c:v>102.1</c:v>
                </c:pt>
                <c:pt idx="16">
                  <c:v>102</c:v>
                </c:pt>
                <c:pt idx="17">
                  <c:v>101.8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Sheet1!$E$174</c:f>
              <c:strCache>
                <c:ptCount val="1"/>
                <c:pt idx="0">
                  <c:v>平滑系数为0.5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pPr>
              <a:solidFill>
                <a:srgbClr val="0070C0"/>
              </a:solidFill>
              <a:ln>
                <a:solidFill>
                  <a:srgbClr val="0070C0"/>
                </a:solidFill>
              </a:ln>
            </c:spPr>
          </c:marker>
          <c:cat>
            <c:numRef>
              <c:f>Sheet1!$B$175:$B$192</c:f>
              <c:numCache>
                <c:formatCode>General</c:formatCode>
                <c:ptCount val="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</c:numCache>
            </c:numRef>
          </c:cat>
          <c:val>
            <c:numRef>
              <c:f>Sheet1!$E$175:$E$192</c:f>
              <c:numCache>
                <c:formatCode>General</c:formatCode>
                <c:ptCount val="18"/>
                <c:pt idx="1">
                  <c:v>103.1</c:v>
                </c:pt>
                <c:pt idx="2">
                  <c:v>103.3</c:v>
                </c:pt>
                <c:pt idx="3">
                  <c:v>104.8</c:v>
                </c:pt>
                <c:pt idx="4">
                  <c:v>109.8</c:v>
                </c:pt>
                <c:pt idx="5">
                  <c:v>116.9</c:v>
                </c:pt>
                <c:pt idx="6">
                  <c:v>117</c:v>
                </c:pt>
                <c:pt idx="7">
                  <c:v>112.7</c:v>
                </c:pt>
                <c:pt idx="8">
                  <c:v>107.7</c:v>
                </c:pt>
                <c:pt idx="9">
                  <c:v>103.5</c:v>
                </c:pt>
                <c:pt idx="10">
                  <c:v>101</c:v>
                </c:pt>
                <c:pt idx="11">
                  <c:v>100.7</c:v>
                </c:pt>
                <c:pt idx="12">
                  <c:v>100.7</c:v>
                </c:pt>
                <c:pt idx="13">
                  <c:v>100</c:v>
                </c:pt>
                <c:pt idx="14">
                  <c:v>100.6</c:v>
                </c:pt>
                <c:pt idx="15">
                  <c:v>102.2</c:v>
                </c:pt>
                <c:pt idx="16">
                  <c:v>102</c:v>
                </c:pt>
                <c:pt idx="17">
                  <c:v>101.8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5496064"/>
        <c:axId val="436058368"/>
      </c:lineChart>
      <c:catAx>
        <c:axId val="435496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36058368"/>
        <c:crosses val="autoZero"/>
        <c:auto val="1"/>
        <c:lblAlgn val="ctr"/>
        <c:lblOffset val="100"/>
        <c:noMultiLvlLbl val="0"/>
      </c:catAx>
      <c:valAx>
        <c:axId val="436058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354960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1556102362204725"/>
          <c:y val="0.63387540099154271"/>
          <c:w val="0.85776684164479444"/>
          <c:h val="8.3717191601049873E-2"/>
        </c:manualLayout>
      </c:layout>
      <c:overlay val="0"/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0276591131451344"/>
          <c:y val="0.13590006515792541"/>
          <c:w val="0.85520603674540685"/>
          <c:h val="0.71039734616506267"/>
        </c:manualLayout>
      </c:layout>
      <c:lineChart>
        <c:grouping val="standard"/>
        <c:varyColors val="0"/>
        <c:ser>
          <c:idx val="0"/>
          <c:order val="0"/>
          <c:tx>
            <c:strRef>
              <c:f>Sheet1!$D$10</c:f>
              <c:strCache>
                <c:ptCount val="1"/>
                <c:pt idx="0">
                  <c:v>人均GDP（元）</c:v>
                </c:pt>
              </c:strCache>
            </c:strRef>
          </c:tx>
          <c:trendline>
            <c:spPr>
              <a:ln w="19050">
                <a:solidFill>
                  <a:schemeClr val="tx1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1.9812554680664916E-2"/>
                  <c:y val="-7.093212306794984E-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400"/>
                  </a:pPr>
                  <a:endParaRPr lang="zh-CN"/>
                </a:p>
              </c:txPr>
            </c:trendlineLbl>
          </c:trendline>
          <c:cat>
            <c:numRef>
              <c:f>Sheet1!$C$12:$C$26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Sheet1!$D$12:$D$26</c:f>
              <c:numCache>
                <c:formatCode>General</c:formatCode>
                <c:ptCount val="15"/>
                <c:pt idx="0">
                  <c:v>1634</c:v>
                </c:pt>
                <c:pt idx="1">
                  <c:v>1879</c:v>
                </c:pt>
                <c:pt idx="2">
                  <c:v>2287</c:v>
                </c:pt>
                <c:pt idx="3">
                  <c:v>2939</c:v>
                </c:pt>
                <c:pt idx="4">
                  <c:v>3923</c:v>
                </c:pt>
                <c:pt idx="5">
                  <c:v>4854</c:v>
                </c:pt>
                <c:pt idx="6">
                  <c:v>5576</c:v>
                </c:pt>
                <c:pt idx="7">
                  <c:v>6054</c:v>
                </c:pt>
                <c:pt idx="8">
                  <c:v>6308</c:v>
                </c:pt>
                <c:pt idx="9">
                  <c:v>6551</c:v>
                </c:pt>
                <c:pt idx="10">
                  <c:v>7086</c:v>
                </c:pt>
                <c:pt idx="11">
                  <c:v>7651</c:v>
                </c:pt>
                <c:pt idx="12">
                  <c:v>8214</c:v>
                </c:pt>
                <c:pt idx="13">
                  <c:v>9111</c:v>
                </c:pt>
                <c:pt idx="14">
                  <c:v>10561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845248"/>
        <c:axId val="333846784"/>
      </c:lineChart>
      <c:catAx>
        <c:axId val="333845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33846784"/>
        <c:crosses val="autoZero"/>
        <c:auto val="1"/>
        <c:lblAlgn val="ctr"/>
        <c:lblOffset val="100"/>
        <c:noMultiLvlLbl val="0"/>
      </c:catAx>
      <c:valAx>
        <c:axId val="3338467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3845248"/>
        <c:crosses val="autoZero"/>
        <c:crossBetween val="between"/>
      </c:valAx>
      <c:spPr>
        <a:ln>
          <a:solidFill>
            <a:sysClr val="window" lastClr="FFFFFF"/>
          </a:solidFill>
        </a:ln>
      </c:spPr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Sheet1!$E$51:$E$60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308416"/>
        <c:axId val="299902080"/>
      </c:lineChart>
      <c:catAx>
        <c:axId val="203308416"/>
        <c:scaling>
          <c:orientation val="minMax"/>
        </c:scaling>
        <c:delete val="0"/>
        <c:axPos val="b"/>
        <c:majorTickMark val="out"/>
        <c:minorTickMark val="none"/>
        <c:tickLblPos val="nextTo"/>
        <c:crossAx val="299902080"/>
        <c:crosses val="autoZero"/>
        <c:auto val="1"/>
        <c:lblAlgn val="ctr"/>
        <c:lblOffset val="100"/>
        <c:noMultiLvlLbl val="0"/>
      </c:catAx>
      <c:valAx>
        <c:axId val="299902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30841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400240594925636"/>
          <c:y val="7.4548702245552642E-2"/>
          <c:w val="0.8904420384951881"/>
          <c:h val="0.8326195683872849"/>
        </c:manualLayout>
      </c:layout>
      <c:lineChart>
        <c:grouping val="standard"/>
        <c:varyColors val="0"/>
        <c:ser>
          <c:idx val="0"/>
          <c:order val="0"/>
          <c:val>
            <c:numRef>
              <c:f>Sheet1!$C$51:$C$60</c:f>
              <c:numCache>
                <c:formatCode>General</c:formatCode>
                <c:ptCount val="10"/>
                <c:pt idx="0">
                  <c:v>0.5</c:v>
                </c:pt>
                <c:pt idx="1">
                  <c:v>0.25</c:v>
                </c:pt>
                <c:pt idx="2">
                  <c:v>0.125</c:v>
                </c:pt>
                <c:pt idx="3">
                  <c:v>6.25E-2</c:v>
                </c:pt>
                <c:pt idx="4">
                  <c:v>3.125E-2</c:v>
                </c:pt>
                <c:pt idx="5">
                  <c:v>1.5625E-2</c:v>
                </c:pt>
                <c:pt idx="6">
                  <c:v>7.8125E-3</c:v>
                </c:pt>
                <c:pt idx="7">
                  <c:v>3.90625E-3</c:v>
                </c:pt>
                <c:pt idx="8">
                  <c:v>1.953125E-3</c:v>
                </c:pt>
                <c:pt idx="9">
                  <c:v>9.765625E-4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9068672"/>
        <c:axId val="436261248"/>
      </c:lineChart>
      <c:catAx>
        <c:axId val="369068672"/>
        <c:scaling>
          <c:orientation val="minMax"/>
        </c:scaling>
        <c:delete val="0"/>
        <c:axPos val="b"/>
        <c:majorTickMark val="out"/>
        <c:minorTickMark val="none"/>
        <c:tickLblPos val="nextTo"/>
        <c:crossAx val="436261248"/>
        <c:crosses val="autoZero"/>
        <c:auto val="1"/>
        <c:lblAlgn val="ctr"/>
        <c:lblOffset val="100"/>
        <c:noMultiLvlLbl val="0"/>
      </c:catAx>
      <c:valAx>
        <c:axId val="436261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906867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Sheet1!$E$7</c:f>
              <c:strCache>
                <c:ptCount val="1"/>
                <c:pt idx="0">
                  <c:v>销售量</c:v>
                </c:pt>
              </c:strCache>
            </c:strRef>
          </c:tx>
          <c:cat>
            <c:strRef>
              <c:f>Sheet1!$C$9:$C$32</c:f>
              <c:strCache>
                <c:ptCount val="24"/>
                <c:pt idx="0">
                  <c:v>2001-1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2002-1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2003-1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2004-1</c:v>
                </c:pt>
                <c:pt idx="13">
                  <c:v>2</c:v>
                </c:pt>
                <c:pt idx="14">
                  <c:v>3</c:v>
                </c:pt>
                <c:pt idx="15">
                  <c:v>4</c:v>
                </c:pt>
                <c:pt idx="16">
                  <c:v>2005-1</c:v>
                </c:pt>
                <c:pt idx="17">
                  <c:v>2</c:v>
                </c:pt>
                <c:pt idx="18">
                  <c:v>3</c:v>
                </c:pt>
                <c:pt idx="19">
                  <c:v>4</c:v>
                </c:pt>
                <c:pt idx="20">
                  <c:v>2006-1</c:v>
                </c:pt>
                <c:pt idx="21">
                  <c:v>2</c:v>
                </c:pt>
                <c:pt idx="22">
                  <c:v>3</c:v>
                </c:pt>
                <c:pt idx="23">
                  <c:v>4</c:v>
                </c:pt>
              </c:strCache>
            </c:strRef>
          </c:cat>
          <c:val>
            <c:numRef>
              <c:f>Sheet1!$E$9:$E$32</c:f>
              <c:numCache>
                <c:formatCode>General</c:formatCode>
                <c:ptCount val="24"/>
                <c:pt idx="0">
                  <c:v>25</c:v>
                </c:pt>
                <c:pt idx="1">
                  <c:v>32</c:v>
                </c:pt>
                <c:pt idx="2">
                  <c:v>37</c:v>
                </c:pt>
                <c:pt idx="3">
                  <c:v>26</c:v>
                </c:pt>
                <c:pt idx="4">
                  <c:v>30</c:v>
                </c:pt>
                <c:pt idx="5">
                  <c:v>38</c:v>
                </c:pt>
                <c:pt idx="6">
                  <c:v>42</c:v>
                </c:pt>
                <c:pt idx="7">
                  <c:v>30</c:v>
                </c:pt>
                <c:pt idx="8">
                  <c:v>29</c:v>
                </c:pt>
                <c:pt idx="9">
                  <c:v>39</c:v>
                </c:pt>
                <c:pt idx="10">
                  <c:v>50</c:v>
                </c:pt>
                <c:pt idx="11">
                  <c:v>35</c:v>
                </c:pt>
                <c:pt idx="12">
                  <c:v>30</c:v>
                </c:pt>
                <c:pt idx="13">
                  <c:v>39</c:v>
                </c:pt>
                <c:pt idx="14">
                  <c:v>51</c:v>
                </c:pt>
                <c:pt idx="15">
                  <c:v>37</c:v>
                </c:pt>
                <c:pt idx="16">
                  <c:v>29</c:v>
                </c:pt>
                <c:pt idx="17">
                  <c:v>42</c:v>
                </c:pt>
                <c:pt idx="18">
                  <c:v>55</c:v>
                </c:pt>
                <c:pt idx="19">
                  <c:v>38</c:v>
                </c:pt>
                <c:pt idx="20">
                  <c:v>31</c:v>
                </c:pt>
                <c:pt idx="21">
                  <c:v>43</c:v>
                </c:pt>
                <c:pt idx="22">
                  <c:v>54</c:v>
                </c:pt>
                <c:pt idx="23">
                  <c:v>41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627584"/>
        <c:axId val="290629504"/>
      </c:lineChart>
      <c:catAx>
        <c:axId val="2906275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5400000" vert="horz"/>
          <a:lstStyle/>
          <a:p>
            <a:pPr>
              <a:defRPr sz="1100"/>
            </a:pPr>
            <a:endParaRPr lang="zh-CN"/>
          </a:p>
        </c:txPr>
        <c:crossAx val="290629504"/>
        <c:crosses val="autoZero"/>
        <c:auto val="1"/>
        <c:lblAlgn val="ctr"/>
        <c:lblOffset val="100"/>
        <c:noMultiLvlLbl val="0"/>
      </c:catAx>
      <c:valAx>
        <c:axId val="290629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zh-CN"/>
          </a:p>
        </c:txPr>
        <c:crossAx val="290627584"/>
        <c:crosses val="autoZero"/>
        <c:crossBetween val="between"/>
      </c:valAx>
    </c:plotArea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</c:sp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dLbls>
            <c:dLbl>
              <c:idx val="1"/>
              <c:layout>
                <c:manualLayout>
                  <c:x val="4.166666666666666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5"/>
                  <c:y val="-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3333333333332309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Sheet1!$D$60:$D$63</c:f>
              <c:numCache>
                <c:formatCode>General</c:formatCode>
                <c:ptCount val="4"/>
                <c:pt idx="0">
                  <c:v>0.9</c:v>
                </c:pt>
                <c:pt idx="1">
                  <c:v>1.5</c:v>
                </c:pt>
                <c:pt idx="2">
                  <c:v>1.2</c:v>
                </c:pt>
                <c:pt idx="3">
                  <c:v>0.3999999999999998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417472"/>
        <c:axId val="160318208"/>
      </c:lineChart>
      <c:catAx>
        <c:axId val="1574174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60318208"/>
        <c:crosses val="autoZero"/>
        <c:auto val="1"/>
        <c:lblAlgn val="ctr"/>
        <c:lblOffset val="100"/>
        <c:noMultiLvlLbl val="0"/>
      </c:catAx>
      <c:valAx>
        <c:axId val="1603182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57417472"/>
        <c:crosses val="autoZero"/>
        <c:crossBetween val="between"/>
      </c:valAx>
    </c:plotArea>
    <c:plotVisOnly val="1"/>
    <c:dispBlanksAs val="gap"/>
    <c:showDLblsOverMax val="0"/>
  </c:chart>
  <c:spPr>
    <a:ln w="28575">
      <a:solidFill>
        <a:sysClr val="window" lastClr="FFFFFF">
          <a:lumMod val="50000"/>
        </a:sysClr>
      </a:solidFill>
    </a:ln>
  </c:spPr>
  <c:externalData r:id="rId2">
    <c:autoUpdate val="0"/>
  </c:externalData>
  <c:userShapes r:id="rId3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Sheet1!$B$123:$N$123</c:f>
              <c:numCache>
                <c:formatCode>General</c:formatCode>
                <c:ptCount val="13"/>
                <c:pt idx="0">
                  <c:v>1</c:v>
                </c:pt>
                <c:pt idx="1">
                  <c:v>0.5</c:v>
                </c:pt>
                <c:pt idx="2">
                  <c:v>1.9</c:v>
                </c:pt>
                <c:pt idx="3">
                  <c:v>2.1</c:v>
                </c:pt>
                <c:pt idx="4">
                  <c:v>1.4</c:v>
                </c:pt>
                <c:pt idx="5">
                  <c:v>2.9</c:v>
                </c:pt>
                <c:pt idx="6">
                  <c:v>3.5</c:v>
                </c:pt>
                <c:pt idx="7">
                  <c:v>2.1</c:v>
                </c:pt>
                <c:pt idx="8">
                  <c:v>4.5</c:v>
                </c:pt>
                <c:pt idx="9">
                  <c:v>4.7</c:v>
                </c:pt>
                <c:pt idx="10">
                  <c:v>2.8</c:v>
                </c:pt>
                <c:pt idx="11">
                  <c:v>6.2</c:v>
                </c:pt>
              </c:numCache>
            </c:numRef>
          </c:val>
          <c:smooth val="0"/>
        </c:ser>
        <c:ser>
          <c:idx val="1"/>
          <c:order val="1"/>
          <c:val>
            <c:numRef>
              <c:f>Sheet1!$B$124:$N$124</c:f>
              <c:numCache>
                <c:formatCode>General</c:formatCode>
                <c:ptCount val="13"/>
                <c:pt idx="3">
                  <c:v>1.1333333333333333</c:v>
                </c:pt>
                <c:pt idx="4">
                  <c:v>1.5</c:v>
                </c:pt>
                <c:pt idx="5">
                  <c:v>1.8</c:v>
                </c:pt>
                <c:pt idx="6">
                  <c:v>2.1333333333333333</c:v>
                </c:pt>
                <c:pt idx="7">
                  <c:v>2.6</c:v>
                </c:pt>
                <c:pt idx="8">
                  <c:v>2.8333333333333335</c:v>
                </c:pt>
                <c:pt idx="9">
                  <c:v>3.3666666666666667</c:v>
                </c:pt>
                <c:pt idx="10">
                  <c:v>3.7666666666666671</c:v>
                </c:pt>
                <c:pt idx="11">
                  <c:v>4</c:v>
                </c:pt>
                <c:pt idx="12">
                  <c:v>4.5666666666666664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19296"/>
        <c:axId val="156920832"/>
      </c:lineChart>
      <c:catAx>
        <c:axId val="156919296"/>
        <c:scaling>
          <c:orientation val="minMax"/>
        </c:scaling>
        <c:delete val="0"/>
        <c:axPos val="b"/>
        <c:majorTickMark val="out"/>
        <c:minorTickMark val="none"/>
        <c:tickLblPos val="nextTo"/>
        <c:crossAx val="156920832"/>
        <c:crosses val="autoZero"/>
        <c:auto val="1"/>
        <c:lblAlgn val="ctr"/>
        <c:lblOffset val="100"/>
        <c:noMultiLvlLbl val="0"/>
      </c:catAx>
      <c:valAx>
        <c:axId val="156920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5691929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Sheet1!$B$123:$N$123</c:f>
              <c:numCache>
                <c:formatCode>General</c:formatCode>
                <c:ptCount val="13"/>
                <c:pt idx="0">
                  <c:v>1</c:v>
                </c:pt>
                <c:pt idx="1">
                  <c:v>0.5</c:v>
                </c:pt>
                <c:pt idx="2">
                  <c:v>1.9</c:v>
                </c:pt>
                <c:pt idx="3">
                  <c:v>2.1</c:v>
                </c:pt>
                <c:pt idx="4">
                  <c:v>1.4</c:v>
                </c:pt>
                <c:pt idx="5">
                  <c:v>2.9</c:v>
                </c:pt>
                <c:pt idx="6">
                  <c:v>3.5</c:v>
                </c:pt>
                <c:pt idx="7">
                  <c:v>2.1</c:v>
                </c:pt>
                <c:pt idx="8">
                  <c:v>4.5</c:v>
                </c:pt>
                <c:pt idx="9">
                  <c:v>4.7</c:v>
                </c:pt>
                <c:pt idx="10">
                  <c:v>2.8</c:v>
                </c:pt>
                <c:pt idx="11">
                  <c:v>6.2</c:v>
                </c:pt>
              </c:numCache>
            </c:numRef>
          </c:val>
          <c:smooth val="0"/>
        </c:ser>
        <c:ser>
          <c:idx val="1"/>
          <c:order val="1"/>
          <c:val>
            <c:numRef>
              <c:f>Sheet1!$B$124:$L$124</c:f>
              <c:numCache>
                <c:formatCode>General</c:formatCode>
                <c:ptCount val="11"/>
                <c:pt idx="1">
                  <c:v>1.1333333333333333</c:v>
                </c:pt>
                <c:pt idx="2">
                  <c:v>1.5</c:v>
                </c:pt>
                <c:pt idx="3">
                  <c:v>1.8</c:v>
                </c:pt>
                <c:pt idx="4">
                  <c:v>2.1333333333333333</c:v>
                </c:pt>
                <c:pt idx="5">
                  <c:v>2.6</c:v>
                </c:pt>
                <c:pt idx="6">
                  <c:v>2.8333333333333335</c:v>
                </c:pt>
                <c:pt idx="7">
                  <c:v>3.3666666666666667</c:v>
                </c:pt>
                <c:pt idx="8">
                  <c:v>3.7666666666666671</c:v>
                </c:pt>
                <c:pt idx="9">
                  <c:v>4</c:v>
                </c:pt>
                <c:pt idx="10">
                  <c:v>4.5666666666666664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5836032"/>
        <c:axId val="305838336"/>
      </c:lineChart>
      <c:catAx>
        <c:axId val="305836032"/>
        <c:scaling>
          <c:orientation val="minMax"/>
        </c:scaling>
        <c:delete val="0"/>
        <c:axPos val="b"/>
        <c:majorTickMark val="out"/>
        <c:minorTickMark val="none"/>
        <c:tickLblPos val="nextTo"/>
        <c:crossAx val="305838336"/>
        <c:crosses val="autoZero"/>
        <c:auto val="1"/>
        <c:lblAlgn val="ctr"/>
        <c:lblOffset val="100"/>
        <c:noMultiLvlLbl val="0"/>
      </c:catAx>
      <c:valAx>
        <c:axId val="3058383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0583603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3746558750553257E-2"/>
          <c:y val="0.1723943371371435"/>
          <c:w val="0.88337270341207352"/>
          <c:h val="0.68261956838728488"/>
        </c:manualLayout>
      </c:layout>
      <c:lineChart>
        <c:grouping val="standard"/>
        <c:varyColors val="0"/>
        <c:ser>
          <c:idx val="0"/>
          <c:order val="0"/>
          <c:tx>
            <c:strRef>
              <c:f>Sheet1!$G$8</c:f>
              <c:strCache>
                <c:ptCount val="1"/>
                <c:pt idx="0">
                  <c:v>轿车产量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Sheet1!$G$10:$G$24</c:f>
              <c:numCache>
                <c:formatCode>General</c:formatCode>
                <c:ptCount val="15"/>
                <c:pt idx="0">
                  <c:v>3.5</c:v>
                </c:pt>
                <c:pt idx="1">
                  <c:v>6.87</c:v>
                </c:pt>
                <c:pt idx="2">
                  <c:v>16.170000000000002</c:v>
                </c:pt>
                <c:pt idx="3">
                  <c:v>22.29</c:v>
                </c:pt>
                <c:pt idx="4">
                  <c:v>26.87</c:v>
                </c:pt>
                <c:pt idx="5">
                  <c:v>33.700000000000003</c:v>
                </c:pt>
                <c:pt idx="6">
                  <c:v>38.29</c:v>
                </c:pt>
                <c:pt idx="7">
                  <c:v>48.6</c:v>
                </c:pt>
                <c:pt idx="8">
                  <c:v>50.71</c:v>
                </c:pt>
                <c:pt idx="9">
                  <c:v>57.1</c:v>
                </c:pt>
                <c:pt idx="10">
                  <c:v>60.7</c:v>
                </c:pt>
                <c:pt idx="11">
                  <c:v>70.36</c:v>
                </c:pt>
                <c:pt idx="12">
                  <c:v>109.2</c:v>
                </c:pt>
                <c:pt idx="13">
                  <c:v>202.01</c:v>
                </c:pt>
                <c:pt idx="14">
                  <c:v>231.4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423616"/>
        <c:axId val="427425152"/>
      </c:lineChart>
      <c:catAx>
        <c:axId val="427423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7425152"/>
        <c:crosses val="autoZero"/>
        <c:auto val="1"/>
        <c:lblAlgn val="ctr"/>
        <c:lblOffset val="100"/>
        <c:noMultiLvlLbl val="0"/>
      </c:catAx>
      <c:valAx>
        <c:axId val="4274251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742361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val>
            <c:numRef>
              <c:f>Sheet1!$X$149:$AI$149</c:f>
              <c:numCache>
                <c:formatCode>General</c:formatCode>
                <c:ptCount val="12"/>
                <c:pt idx="0">
                  <c:v>1</c:v>
                </c:pt>
                <c:pt idx="1">
                  <c:v>1.2</c:v>
                </c:pt>
                <c:pt idx="2">
                  <c:v>0.8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1.2</c:v>
                </c:pt>
                <c:pt idx="7">
                  <c:v>2.9</c:v>
                </c:pt>
                <c:pt idx="8">
                  <c:v>3</c:v>
                </c:pt>
                <c:pt idx="9">
                  <c:v>3.1</c:v>
                </c:pt>
                <c:pt idx="10">
                  <c:v>2</c:v>
                </c:pt>
                <c:pt idx="11">
                  <c:v>3.8</c:v>
                </c:pt>
              </c:numCache>
            </c:numRef>
          </c:val>
          <c:smooth val="0"/>
        </c:ser>
        <c:ser>
          <c:idx val="1"/>
          <c:order val="1"/>
          <c:val>
            <c:numRef>
              <c:f>Sheet1!$X$150:$AI$150</c:f>
              <c:numCache>
                <c:formatCode>General</c:formatCode>
                <c:ptCount val="12"/>
                <c:pt idx="2">
                  <c:v>1.25</c:v>
                </c:pt>
                <c:pt idx="3">
                  <c:v>1.5375000000000001</c:v>
                </c:pt>
                <c:pt idx="4">
                  <c:v>1.75</c:v>
                </c:pt>
                <c:pt idx="5">
                  <c:v>1.9750000000000001</c:v>
                </c:pt>
                <c:pt idx="6">
                  <c:v>2.2749999999999999</c:v>
                </c:pt>
                <c:pt idx="7">
                  <c:v>2.4749999999999996</c:v>
                </c:pt>
                <c:pt idx="8">
                  <c:v>2.65</c:v>
                </c:pt>
                <c:pt idx="9">
                  <c:v>2.8624999999999998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1298432"/>
        <c:axId val="391459968"/>
      </c:lineChart>
      <c:catAx>
        <c:axId val="391298432"/>
        <c:scaling>
          <c:orientation val="minMax"/>
        </c:scaling>
        <c:delete val="0"/>
        <c:axPos val="b"/>
        <c:majorTickMark val="out"/>
        <c:minorTickMark val="none"/>
        <c:tickLblPos val="nextTo"/>
        <c:crossAx val="391459968"/>
        <c:crosses val="autoZero"/>
        <c:auto val="1"/>
        <c:lblAlgn val="ctr"/>
        <c:lblOffset val="100"/>
        <c:noMultiLvlLbl val="0"/>
      </c:catAx>
      <c:valAx>
        <c:axId val="3914599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9129843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2058243528496833E-2"/>
          <c:y val="0.17897602880725669"/>
          <c:w val="0.89148636262637482"/>
          <c:h val="0.58854367488579695"/>
        </c:manualLayout>
      </c:layout>
      <c:lineChart>
        <c:grouping val="standard"/>
        <c:varyColors val="0"/>
        <c:ser>
          <c:idx val="0"/>
          <c:order val="0"/>
          <c:tx>
            <c:strRef>
              <c:f>Sheet1!$H$8</c:f>
              <c:strCache>
                <c:ptCount val="1"/>
                <c:pt idx="0">
                  <c:v>金属切割机床产量（万台）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Sheet1!$H$10:$H$24</c:f>
              <c:numCache>
                <c:formatCode>General</c:formatCode>
                <c:ptCount val="15"/>
                <c:pt idx="0">
                  <c:v>13.5</c:v>
                </c:pt>
                <c:pt idx="1">
                  <c:v>16.399999999999999</c:v>
                </c:pt>
                <c:pt idx="2">
                  <c:v>22.9</c:v>
                </c:pt>
                <c:pt idx="3">
                  <c:v>26.2</c:v>
                </c:pt>
                <c:pt idx="4">
                  <c:v>20.7</c:v>
                </c:pt>
                <c:pt idx="5">
                  <c:v>20.3</c:v>
                </c:pt>
                <c:pt idx="6">
                  <c:v>17.7</c:v>
                </c:pt>
                <c:pt idx="7">
                  <c:v>18.7</c:v>
                </c:pt>
                <c:pt idx="8">
                  <c:v>11.9</c:v>
                </c:pt>
                <c:pt idx="9">
                  <c:v>14.2</c:v>
                </c:pt>
                <c:pt idx="10">
                  <c:v>17.7</c:v>
                </c:pt>
                <c:pt idx="11">
                  <c:v>25.6</c:v>
                </c:pt>
                <c:pt idx="12">
                  <c:v>30.9</c:v>
                </c:pt>
                <c:pt idx="13">
                  <c:v>30.6</c:v>
                </c:pt>
                <c:pt idx="14">
                  <c:v>38.9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567552"/>
        <c:axId val="428581632"/>
      </c:lineChart>
      <c:catAx>
        <c:axId val="428567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8581632"/>
        <c:crosses val="autoZero"/>
        <c:auto val="1"/>
        <c:lblAlgn val="ctr"/>
        <c:lblOffset val="100"/>
        <c:noMultiLvlLbl val="0"/>
      </c:catAx>
      <c:valAx>
        <c:axId val="428581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856755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Sheet1!$I$8</c:f>
              <c:strCache>
                <c:ptCount val="1"/>
                <c:pt idx="0">
                  <c:v>居民消费价格指数（%）（上年=100）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Sheet1!$I$10:$I$24</c:f>
              <c:numCache>
                <c:formatCode>General</c:formatCode>
                <c:ptCount val="15"/>
                <c:pt idx="0">
                  <c:v>103.1</c:v>
                </c:pt>
                <c:pt idx="1">
                  <c:v>103.4</c:v>
                </c:pt>
                <c:pt idx="2">
                  <c:v>106.4</c:v>
                </c:pt>
                <c:pt idx="3">
                  <c:v>114.7</c:v>
                </c:pt>
                <c:pt idx="4">
                  <c:v>124.1</c:v>
                </c:pt>
                <c:pt idx="5">
                  <c:v>117.1</c:v>
                </c:pt>
                <c:pt idx="6">
                  <c:v>108.3</c:v>
                </c:pt>
                <c:pt idx="7">
                  <c:v>102.8</c:v>
                </c:pt>
                <c:pt idx="8">
                  <c:v>99.2</c:v>
                </c:pt>
                <c:pt idx="9">
                  <c:v>98.6</c:v>
                </c:pt>
                <c:pt idx="10">
                  <c:v>100.4</c:v>
                </c:pt>
                <c:pt idx="11">
                  <c:v>100.7</c:v>
                </c:pt>
                <c:pt idx="12">
                  <c:v>99.2</c:v>
                </c:pt>
                <c:pt idx="13">
                  <c:v>101.2</c:v>
                </c:pt>
                <c:pt idx="14">
                  <c:v>103.9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654976"/>
        <c:axId val="428656512"/>
      </c:lineChart>
      <c:catAx>
        <c:axId val="428654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8656512"/>
        <c:crosses val="autoZero"/>
        <c:auto val="1"/>
        <c:lblAlgn val="ctr"/>
        <c:lblOffset val="100"/>
        <c:noMultiLvlLbl val="0"/>
      </c:catAx>
      <c:valAx>
        <c:axId val="4286565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865497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Sheet1!$I$8</c:f>
              <c:strCache>
                <c:ptCount val="1"/>
                <c:pt idx="0">
                  <c:v>居民消费价格指数（%）（上年=100）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Sheet1!$I$10:$I$24</c:f>
              <c:numCache>
                <c:formatCode>General</c:formatCode>
                <c:ptCount val="15"/>
                <c:pt idx="0">
                  <c:v>103.1</c:v>
                </c:pt>
                <c:pt idx="1">
                  <c:v>103.4</c:v>
                </c:pt>
                <c:pt idx="2">
                  <c:v>106.4</c:v>
                </c:pt>
                <c:pt idx="3">
                  <c:v>114.7</c:v>
                </c:pt>
                <c:pt idx="4">
                  <c:v>124.1</c:v>
                </c:pt>
                <c:pt idx="5">
                  <c:v>117.1</c:v>
                </c:pt>
                <c:pt idx="6">
                  <c:v>108.3</c:v>
                </c:pt>
                <c:pt idx="7">
                  <c:v>102.8</c:v>
                </c:pt>
                <c:pt idx="8">
                  <c:v>99.2</c:v>
                </c:pt>
                <c:pt idx="9">
                  <c:v>98.6</c:v>
                </c:pt>
                <c:pt idx="10">
                  <c:v>100.4</c:v>
                </c:pt>
                <c:pt idx="11">
                  <c:v>100.7</c:v>
                </c:pt>
                <c:pt idx="12">
                  <c:v>99.2</c:v>
                </c:pt>
                <c:pt idx="13">
                  <c:v>101.2</c:v>
                </c:pt>
                <c:pt idx="14">
                  <c:v>103.9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827776"/>
        <c:axId val="428829312"/>
      </c:lineChart>
      <c:catAx>
        <c:axId val="428827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8829312"/>
        <c:crosses val="autoZero"/>
        <c:auto val="1"/>
        <c:lblAlgn val="ctr"/>
        <c:lblOffset val="100"/>
        <c:noMultiLvlLbl val="0"/>
      </c:catAx>
      <c:valAx>
        <c:axId val="4288293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882777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Sheet1!$F$8</c:f>
              <c:strCache>
                <c:ptCount val="1"/>
                <c:pt idx="0">
                  <c:v>人均GDP（元）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Sheet1!$F$10:$F$24</c:f>
              <c:numCache>
                <c:formatCode>General</c:formatCode>
                <c:ptCount val="15"/>
                <c:pt idx="0">
                  <c:v>1634</c:v>
                </c:pt>
                <c:pt idx="1">
                  <c:v>1879</c:v>
                </c:pt>
                <c:pt idx="2">
                  <c:v>2287</c:v>
                </c:pt>
                <c:pt idx="3">
                  <c:v>2939</c:v>
                </c:pt>
                <c:pt idx="4">
                  <c:v>3923</c:v>
                </c:pt>
                <c:pt idx="5">
                  <c:v>4854</c:v>
                </c:pt>
                <c:pt idx="6">
                  <c:v>5576</c:v>
                </c:pt>
                <c:pt idx="7">
                  <c:v>6054</c:v>
                </c:pt>
                <c:pt idx="8">
                  <c:v>6308</c:v>
                </c:pt>
                <c:pt idx="9">
                  <c:v>6551</c:v>
                </c:pt>
                <c:pt idx="10">
                  <c:v>7086</c:v>
                </c:pt>
                <c:pt idx="11">
                  <c:v>7651</c:v>
                </c:pt>
                <c:pt idx="12">
                  <c:v>8214</c:v>
                </c:pt>
                <c:pt idx="13">
                  <c:v>9111</c:v>
                </c:pt>
                <c:pt idx="14">
                  <c:v>10561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940672"/>
        <c:axId val="429024384"/>
      </c:lineChart>
      <c:catAx>
        <c:axId val="428940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9024384"/>
        <c:crosses val="autoZero"/>
        <c:auto val="1"/>
        <c:lblAlgn val="ctr"/>
        <c:lblOffset val="100"/>
        <c:noMultiLvlLbl val="0"/>
      </c:catAx>
      <c:valAx>
        <c:axId val="429024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8940672"/>
        <c:crosses val="autoZero"/>
        <c:crossBetween val="between"/>
      </c:valAx>
      <c:spPr>
        <a:ln>
          <a:solidFill>
            <a:sysClr val="window" lastClr="FFFFFF"/>
          </a:solidFill>
        </a:ln>
      </c:spPr>
    </c:plotArea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8.2058243528496833E-2"/>
          <c:y val="0.17897602880725669"/>
          <c:w val="0.89148636262637482"/>
          <c:h val="0.58854367488579695"/>
        </c:manualLayout>
      </c:layout>
      <c:lineChart>
        <c:grouping val="standard"/>
        <c:varyColors val="0"/>
        <c:ser>
          <c:idx val="0"/>
          <c:order val="0"/>
          <c:tx>
            <c:strRef>
              <c:f>Sheet1!$H$8</c:f>
              <c:strCache>
                <c:ptCount val="1"/>
                <c:pt idx="0">
                  <c:v>金属切割机床产量（万台）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Sheet1!$H$10:$H$24</c:f>
              <c:numCache>
                <c:formatCode>General</c:formatCode>
                <c:ptCount val="15"/>
                <c:pt idx="0">
                  <c:v>13.5</c:v>
                </c:pt>
                <c:pt idx="1">
                  <c:v>16.399999999999999</c:v>
                </c:pt>
                <c:pt idx="2">
                  <c:v>22.9</c:v>
                </c:pt>
                <c:pt idx="3">
                  <c:v>26.2</c:v>
                </c:pt>
                <c:pt idx="4">
                  <c:v>20.7</c:v>
                </c:pt>
                <c:pt idx="5">
                  <c:v>20.3</c:v>
                </c:pt>
                <c:pt idx="6">
                  <c:v>17.7</c:v>
                </c:pt>
                <c:pt idx="7">
                  <c:v>18.7</c:v>
                </c:pt>
                <c:pt idx="8">
                  <c:v>11.9</c:v>
                </c:pt>
                <c:pt idx="9">
                  <c:v>14.2</c:v>
                </c:pt>
                <c:pt idx="10">
                  <c:v>17.7</c:v>
                </c:pt>
                <c:pt idx="11">
                  <c:v>25.6</c:v>
                </c:pt>
                <c:pt idx="12">
                  <c:v>30.9</c:v>
                </c:pt>
                <c:pt idx="13">
                  <c:v>30.6</c:v>
                </c:pt>
                <c:pt idx="14">
                  <c:v>38.9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523712"/>
        <c:axId val="429525248"/>
      </c:lineChart>
      <c:catAx>
        <c:axId val="42952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9525248"/>
        <c:crosses val="autoZero"/>
        <c:auto val="1"/>
        <c:lblAlgn val="ctr"/>
        <c:lblOffset val="100"/>
        <c:noMultiLvlLbl val="0"/>
      </c:catAx>
      <c:valAx>
        <c:axId val="4295252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952371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3129065323978674E-2"/>
          <c:y val="0.16758135149515155"/>
          <c:w val="0.88337270341207352"/>
          <c:h val="0.68261956838728488"/>
        </c:manualLayout>
      </c:layout>
      <c:lineChart>
        <c:grouping val="standard"/>
        <c:varyColors val="0"/>
        <c:ser>
          <c:idx val="0"/>
          <c:order val="0"/>
          <c:tx>
            <c:strRef>
              <c:f>Sheet1!$G$8</c:f>
              <c:strCache>
                <c:ptCount val="1"/>
                <c:pt idx="0">
                  <c:v>轿车产量</c:v>
                </c:pt>
              </c:strCache>
            </c:strRef>
          </c:tx>
          <c:cat>
            <c:numRef>
              <c:f>Sheet1!$E$10:$E$24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Sheet1!$G$10:$G$24</c:f>
              <c:numCache>
                <c:formatCode>General</c:formatCode>
                <c:ptCount val="15"/>
                <c:pt idx="0">
                  <c:v>3.5</c:v>
                </c:pt>
                <c:pt idx="1">
                  <c:v>6.87</c:v>
                </c:pt>
                <c:pt idx="2">
                  <c:v>16.170000000000002</c:v>
                </c:pt>
                <c:pt idx="3">
                  <c:v>22.29</c:v>
                </c:pt>
                <c:pt idx="4">
                  <c:v>26.87</c:v>
                </c:pt>
                <c:pt idx="5">
                  <c:v>33.700000000000003</c:v>
                </c:pt>
                <c:pt idx="6">
                  <c:v>38.29</c:v>
                </c:pt>
                <c:pt idx="7">
                  <c:v>48.6</c:v>
                </c:pt>
                <c:pt idx="8">
                  <c:v>50.71</c:v>
                </c:pt>
                <c:pt idx="9">
                  <c:v>57.1</c:v>
                </c:pt>
                <c:pt idx="10">
                  <c:v>60.7</c:v>
                </c:pt>
                <c:pt idx="11">
                  <c:v>70.36</c:v>
                </c:pt>
                <c:pt idx="12">
                  <c:v>109.2</c:v>
                </c:pt>
                <c:pt idx="13">
                  <c:v>202.01</c:v>
                </c:pt>
                <c:pt idx="14">
                  <c:v>231.4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574016"/>
        <c:axId val="429575552"/>
      </c:lineChart>
      <c:catAx>
        <c:axId val="429574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9575552"/>
        <c:crosses val="autoZero"/>
        <c:auto val="1"/>
        <c:lblAlgn val="ctr"/>
        <c:lblOffset val="100"/>
        <c:noMultiLvlLbl val="0"/>
      </c:catAx>
      <c:valAx>
        <c:axId val="4295755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9574016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Sheet1!$E$70</c:f>
              <c:strCache>
                <c:ptCount val="1"/>
                <c:pt idx="0">
                  <c:v>环比增长率</c:v>
                </c:pt>
              </c:strCache>
            </c:strRef>
          </c:tx>
          <c:cat>
            <c:numRef>
              <c:f>Sheet1!$C$71:$C$85</c:f>
              <c:numCache>
                <c:formatCode>General</c:formatCode>
                <c:ptCount val="15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</c:numCache>
            </c:numRef>
          </c:cat>
          <c:val>
            <c:numRef>
              <c:f>Sheet1!$E$71:$E$85</c:f>
              <c:numCache>
                <c:formatCode>0.00%</c:formatCode>
                <c:ptCount val="15"/>
                <c:pt idx="1">
                  <c:v>0.14990000000000001</c:v>
                </c:pt>
                <c:pt idx="2">
                  <c:v>0.21709999999999999</c:v>
                </c:pt>
                <c:pt idx="3">
                  <c:v>0.28510000000000002</c:v>
                </c:pt>
                <c:pt idx="4">
                  <c:v>0.33479999999999999</c:v>
                </c:pt>
                <c:pt idx="5">
                  <c:v>0.23730000000000001</c:v>
                </c:pt>
                <c:pt idx="6">
                  <c:v>0.1487</c:v>
                </c:pt>
                <c:pt idx="7">
                  <c:v>8.5699999999999998E-2</c:v>
                </c:pt>
                <c:pt idx="8">
                  <c:v>4.2000000000000003E-2</c:v>
                </c:pt>
                <c:pt idx="9">
                  <c:v>3.85E-2</c:v>
                </c:pt>
                <c:pt idx="10">
                  <c:v>8.1699999999999995E-2</c:v>
                </c:pt>
                <c:pt idx="11">
                  <c:v>7.9699999999999993E-2</c:v>
                </c:pt>
                <c:pt idx="12">
                  <c:v>7.3599999999999999E-2</c:v>
                </c:pt>
                <c:pt idx="13">
                  <c:v>0.10920000000000001</c:v>
                </c:pt>
                <c:pt idx="14">
                  <c:v>0.15909999999999999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0536192"/>
        <c:axId val="430537728"/>
      </c:lineChart>
      <c:catAx>
        <c:axId val="430536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30537728"/>
        <c:crosses val="autoZero"/>
        <c:auto val="1"/>
        <c:lblAlgn val="ctr"/>
        <c:lblOffset val="100"/>
        <c:noMultiLvlLbl val="0"/>
      </c:catAx>
      <c:valAx>
        <c:axId val="43053772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430536192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0.09885</cdr:x>
      <cdr:y>0.36637</cdr:y>
    </cdr:from>
    <cdr:to>
      <cdr:x>0.91885</cdr:x>
      <cdr:y>0.36637</cdr:y>
    </cdr:to>
    <cdr:cxnSp macro="">
      <cdr:nvCxnSpPr>
        <cdr:cNvPr id="3" name="直接连接符 2"/>
        <cdr:cNvCxnSpPr/>
      </cdr:nvCxnSpPr>
      <cdr:spPr>
        <a:xfrm xmlns:a="http://schemas.openxmlformats.org/drawingml/2006/main">
          <a:off x="355888" y="823346"/>
          <a:ext cx="2952328" cy="0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26A84C9-C86B-4C32-8E14-FA828235EBF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AF63CE-4BAC-473E-96BC-8AFA8C503A1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  <a:ea typeface="等线" panose="02010600030101010101" pitchFamily="2" charset="-122"/>
              </a:defRPr>
            </a:lvl1pPr>
            <a:extLst/>
          </a:lstStyle>
          <a:p>
            <a:fld id="{D26A84C9-C86B-4C32-8E14-FA828235EBF7}" type="datetimeFigureOut">
              <a:rPr lang="zh-CN" altLang="en-US" smtClean="0"/>
              <a:pPr/>
              <a:t>2020/4/29</a:t>
            </a:fld>
            <a:endParaRPr lang="zh-CN" altLang="en-US" dirty="0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  <a:ea typeface="等线" panose="02010600030101010101" pitchFamily="2" charset="-122"/>
              </a:defRPr>
            </a:lvl1pPr>
            <a:extLst/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  <a:ea typeface="等线" panose="02010600030101010101" pitchFamily="2" charset="-122"/>
              </a:defRPr>
            </a:lvl1pPr>
            <a:extLst/>
          </a:lstStyle>
          <a:p>
            <a:fld id="{FFAF63CE-4BAC-473E-96BC-8AFA8C503A1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等线" panose="02010600030101010101" pitchFamily="2" charset="-122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等线" panose="02010600030101010101" pitchFamily="2" charset="-122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chart" Target="../charts/chart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chart" Target="../charts/chart13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png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1.emf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0.wmf"/><Relationship Id="rId5" Type="http://schemas.openxmlformats.org/officeDocument/2006/relationships/chart" Target="../charts/chart15.xml"/><Relationship Id="rId10" Type="http://schemas.openxmlformats.org/officeDocument/2006/relationships/oleObject" Target="../embeddings/oleObject24.bin"/><Relationship Id="rId4" Type="http://schemas.openxmlformats.org/officeDocument/2006/relationships/chart" Target="../charts/chart14.xml"/><Relationship Id="rId9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9.png"/><Relationship Id="rId7" Type="http://schemas.openxmlformats.org/officeDocument/2006/relationships/image" Target="../media/image36.wmf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5.wmf"/><Relationship Id="rId10" Type="http://schemas.openxmlformats.org/officeDocument/2006/relationships/image" Target="../media/image37.wmf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45.emf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4.wmf"/><Relationship Id="rId4" Type="http://schemas.openxmlformats.org/officeDocument/2006/relationships/image" Target="../media/image46.png"/><Relationship Id="rId9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50.png"/><Relationship Id="rId4" Type="http://schemas.openxmlformats.org/officeDocument/2006/relationships/image" Target="../media/image47.wmf"/><Relationship Id="rId9" Type="http://schemas.openxmlformats.org/officeDocument/2006/relationships/chart" Target="../charts/char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chart" Target="../charts/chart18.xml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9.bin"/><Relationship Id="rId10" Type="http://schemas.openxmlformats.org/officeDocument/2006/relationships/chart" Target="../charts/chart20.xml"/><Relationship Id="rId4" Type="http://schemas.openxmlformats.org/officeDocument/2006/relationships/chart" Target="../charts/chart19.xml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s.gov.cn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</a:t>
            </a:r>
            <a:r>
              <a:rPr lang="en-US" altLang="zh-CN" dirty="0" smtClean="0">
                <a:solidFill>
                  <a:schemeClr val="tx1"/>
                </a:solidFill>
              </a:rPr>
              <a:t>11</a:t>
            </a:r>
            <a:r>
              <a:rPr lang="zh-CN" altLang="en-US" dirty="0" smtClean="0">
                <a:solidFill>
                  <a:schemeClr val="tx1"/>
                </a:solidFill>
              </a:rPr>
              <a:t>章  时间序列分析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>
                <a:solidFill>
                  <a:schemeClr val="tx1"/>
                </a:solidFill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184013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404664"/>
            <a:ext cx="133882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平均增长率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539552" y="908720"/>
            <a:ext cx="4572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也称平均增长速度，是时间序列中逐期环比值的几何平均数减</a:t>
            </a:r>
            <a:r>
              <a:rPr lang="en-US" altLang="zh-CN" b="1" kern="100" dirty="0">
                <a:ea typeface="等线"/>
                <a:cs typeface="Times New Roman"/>
              </a:rPr>
              <a:t>1</a:t>
            </a:r>
            <a:r>
              <a:rPr lang="zh-CN" altLang="zh-CN" b="1" kern="100" dirty="0">
                <a:ea typeface="等线"/>
                <a:cs typeface="Times New Roman"/>
              </a:rPr>
              <a:t>后的结果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692832"/>
              </p:ext>
            </p:extLst>
          </p:nvPr>
        </p:nvGraphicFramePr>
        <p:xfrm>
          <a:off x="683568" y="1874502"/>
          <a:ext cx="4427984" cy="960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3" imgW="2235200" imgH="482600" progId="Equation.DSMT4">
                  <p:embed/>
                </p:oleObj>
              </mc:Choice>
              <mc:Fallback>
                <p:oleObj name="Equation" r:id="rId3" imgW="22352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874502"/>
                        <a:ext cx="4427984" cy="9609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39552" y="4013972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例：我国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1990-2004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年人均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GDP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的平均增长率为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44627"/>
              </p:ext>
            </p:extLst>
          </p:nvPr>
        </p:nvGraphicFramePr>
        <p:xfrm>
          <a:off x="1064950" y="4581128"/>
          <a:ext cx="425835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5" imgW="2209800" imgH="482600" progId="Equation.DSMT4">
                  <p:embed/>
                </p:oleObj>
              </mc:Choice>
              <mc:Fallback>
                <p:oleObj name="Equation" r:id="rId5" imgW="2209800" imgH="482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950" y="4581128"/>
                        <a:ext cx="4258355" cy="93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0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848" y="381000"/>
            <a:ext cx="3124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11.3 </a:t>
            </a:r>
            <a:r>
              <a:rPr lang="en-US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时间序列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预测的程序</a:t>
            </a:r>
          </a:p>
        </p:txBody>
      </p:sp>
      <p:sp>
        <p:nvSpPr>
          <p:cNvPr id="3" name="矩形 2"/>
          <p:cNvSpPr/>
          <p:nvPr/>
        </p:nvSpPr>
        <p:spPr>
          <a:xfrm>
            <a:off x="168354" y="5177577"/>
            <a:ext cx="224340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第</a:t>
            </a:r>
            <a:r>
              <a:rPr lang="en-US" altLang="zh-CN" b="1" kern="100" dirty="0">
                <a:latin typeface="Times New Roman"/>
                <a:ea typeface="等线"/>
              </a:rPr>
              <a:t>4</a:t>
            </a:r>
            <a:r>
              <a:rPr lang="zh-CN" altLang="zh-CN" b="1" kern="100" dirty="0">
                <a:latin typeface="Times New Roman"/>
                <a:ea typeface="等线"/>
              </a:rPr>
              <a:t>步，利用最佳预测方案进行预测</a:t>
            </a:r>
            <a:r>
              <a:rPr lang="zh-CN" altLang="zh-CN" b="1" kern="100" dirty="0" smtClean="0">
                <a:latin typeface="Times New Roman"/>
                <a:ea typeface="等线"/>
              </a:rPr>
              <a:t>。</a:t>
            </a:r>
            <a:endParaRPr lang="zh-CN" altLang="zh-CN" sz="1400" kern="100" dirty="0">
              <a:latin typeface="Times New Roman"/>
              <a:ea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867" y="1007076"/>
            <a:ext cx="8771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步骤：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654" y="1730388"/>
            <a:ext cx="225936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第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1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步，确定时间序列包含的成分，即确定时间序列的类型。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1" y="2837852"/>
            <a:ext cx="225936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第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2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步，确定适合此类时间序列的预测方法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3019" y="4005064"/>
            <a:ext cx="225936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第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3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步，对可能的预测方法进行评估，确定最佳的预测方案。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grpSp>
        <p:nvGrpSpPr>
          <p:cNvPr id="11" name="Group 1"/>
          <p:cNvGrpSpPr>
            <a:grpSpLocks noChangeAspect="1"/>
          </p:cNvGrpSpPr>
          <p:nvPr/>
        </p:nvGrpSpPr>
        <p:grpSpPr bwMode="auto">
          <a:xfrm>
            <a:off x="2964615" y="1191742"/>
            <a:ext cx="5872239" cy="4537441"/>
            <a:chOff x="3648" y="1845"/>
            <a:chExt cx="6417" cy="4052"/>
          </a:xfrm>
        </p:grpSpPr>
        <p:sp>
          <p:nvSpPr>
            <p:cNvPr id="12" name="AutoShape 29"/>
            <p:cNvSpPr>
              <a:spLocks noChangeAspect="1" noChangeArrowheads="1" noTextEdit="1"/>
            </p:cNvSpPr>
            <p:nvPr/>
          </p:nvSpPr>
          <p:spPr bwMode="auto">
            <a:xfrm>
              <a:off x="3648" y="1845"/>
              <a:ext cx="6417" cy="4052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" name="Line 28"/>
            <p:cNvSpPr>
              <a:spLocks noChangeShapeType="1"/>
            </p:cNvSpPr>
            <p:nvPr/>
          </p:nvSpPr>
          <p:spPr bwMode="auto">
            <a:xfrm>
              <a:off x="4884" y="3558"/>
              <a:ext cx="1" cy="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6152" y="1957"/>
              <a:ext cx="1565" cy="40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时间序列数据</a:t>
              </a:r>
              <a:endPara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15" name="Line 26"/>
            <p:cNvSpPr>
              <a:spLocks noChangeShapeType="1"/>
            </p:cNvSpPr>
            <p:nvPr/>
          </p:nvSpPr>
          <p:spPr bwMode="auto">
            <a:xfrm>
              <a:off x="6779" y="2365"/>
              <a:ext cx="1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6152" y="2637"/>
              <a:ext cx="1565" cy="4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是否存在趋势</a:t>
              </a:r>
              <a:endPara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4874" y="2772"/>
              <a:ext cx="1279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4873" y="2772"/>
              <a:ext cx="1" cy="4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V="1">
              <a:off x="7717" y="2774"/>
              <a:ext cx="9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8655" y="2755"/>
              <a:ext cx="1" cy="4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7874" y="3180"/>
              <a:ext cx="1564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是否存在季节</a:t>
              </a:r>
              <a:endPara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4118" y="3180"/>
              <a:ext cx="1565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是否存在季节</a:t>
              </a:r>
              <a:endPara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H="1">
              <a:off x="8656" y="3588"/>
              <a:ext cx="1" cy="27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4429" y="3860"/>
              <a:ext cx="21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>
              <a:off x="7091" y="3859"/>
              <a:ext cx="219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" name="Line 15"/>
            <p:cNvSpPr>
              <a:spLocks noChangeShapeType="1"/>
            </p:cNvSpPr>
            <p:nvPr/>
          </p:nvSpPr>
          <p:spPr bwMode="auto">
            <a:xfrm>
              <a:off x="4431" y="3853"/>
              <a:ext cx="1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6622" y="3859"/>
              <a:ext cx="1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7091" y="3859"/>
              <a:ext cx="1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9282" y="3859"/>
              <a:ext cx="1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648" y="4131"/>
              <a:ext cx="1563" cy="9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平滑法预测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简单平均法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移动平均法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指数平滑法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5839" y="4131"/>
              <a:ext cx="2035" cy="9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季节性预测法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季节多元回归模型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季节自回归模型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时间序列分解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0" name="Text Box 9"/>
            <p:cNvSpPr txBox="1">
              <a:spLocks noChangeArrowheads="1"/>
            </p:cNvSpPr>
            <p:nvPr/>
          </p:nvSpPr>
          <p:spPr bwMode="auto">
            <a:xfrm>
              <a:off x="8187" y="4131"/>
              <a:ext cx="1878" cy="9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趋势外推法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线性趋势预测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非线性趋势预测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自回归预测模型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1" name="Text Box 8"/>
            <p:cNvSpPr txBox="1">
              <a:spLocks noChangeArrowheads="1"/>
            </p:cNvSpPr>
            <p:nvPr/>
          </p:nvSpPr>
          <p:spPr bwMode="auto">
            <a:xfrm>
              <a:off x="5370" y="2229"/>
              <a:ext cx="469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否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2" name="Text Box 7"/>
            <p:cNvSpPr txBox="1">
              <a:spLocks noChangeArrowheads="1"/>
            </p:cNvSpPr>
            <p:nvPr/>
          </p:nvSpPr>
          <p:spPr bwMode="auto">
            <a:xfrm>
              <a:off x="7874" y="2229"/>
              <a:ext cx="470" cy="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4" name="Text Box 6"/>
            <p:cNvSpPr txBox="1">
              <a:spLocks noChangeArrowheads="1"/>
            </p:cNvSpPr>
            <p:nvPr/>
          </p:nvSpPr>
          <p:spPr bwMode="auto">
            <a:xfrm>
              <a:off x="3648" y="3587"/>
              <a:ext cx="470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否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5" name="Text Box 5"/>
            <p:cNvSpPr txBox="1">
              <a:spLocks noChangeArrowheads="1"/>
            </p:cNvSpPr>
            <p:nvPr/>
          </p:nvSpPr>
          <p:spPr bwMode="auto">
            <a:xfrm>
              <a:off x="5839" y="3315"/>
              <a:ext cx="470" cy="4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6" name="Text Box 4"/>
            <p:cNvSpPr txBox="1">
              <a:spLocks noChangeArrowheads="1"/>
            </p:cNvSpPr>
            <p:nvPr/>
          </p:nvSpPr>
          <p:spPr bwMode="auto">
            <a:xfrm>
              <a:off x="7248" y="3315"/>
              <a:ext cx="469" cy="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是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7" name="Text Box 3"/>
            <p:cNvSpPr txBox="1">
              <a:spLocks noChangeArrowheads="1"/>
            </p:cNvSpPr>
            <p:nvPr/>
          </p:nvSpPr>
          <p:spPr bwMode="auto">
            <a:xfrm>
              <a:off x="9439" y="3587"/>
              <a:ext cx="316" cy="40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否</a:t>
              </a:r>
              <a:endPara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  <p:sp>
          <p:nvSpPr>
            <p:cNvPr id="5128" name="Text Box 2"/>
            <p:cNvSpPr txBox="1">
              <a:spLocks noChangeArrowheads="1"/>
            </p:cNvSpPr>
            <p:nvPr/>
          </p:nvSpPr>
          <p:spPr bwMode="auto">
            <a:xfrm>
              <a:off x="4432" y="5489"/>
              <a:ext cx="4694" cy="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图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itchFamily="18" charset="0"/>
                </a:rPr>
                <a:t>   时间序列的类型及相应可选择的预测方法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5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6926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预测方法的评估</a:t>
            </a:r>
            <a:endParaRPr lang="zh-CN" altLang="en-US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7408" y="1988840"/>
            <a:ext cx="5111552" cy="88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>
            <a:lvl1pPr indent="30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lvl="0" indent="0"/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是通过平方消去误差的正负号后计算的平均值，用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MSE</a:t>
            </a:r>
            <a:r>
              <a:rPr lang="zh-CN" altLang="zh-CN" b="1" dirty="0">
                <a:solidFill>
                  <a:prstClr val="black"/>
                </a:solidFill>
                <a:latin typeface="等线" pitchFamily="2" charset="-122"/>
                <a:ea typeface="等线" pitchFamily="2" charset="-122"/>
                <a:cs typeface="Times New Roman" pitchFamily="18" charset="0"/>
              </a:rPr>
              <a:t>表示，其计公式为</a:t>
            </a:r>
            <a:r>
              <a:rPr lang="zh-CN" altLang="zh-CN" b="1" dirty="0" smtClean="0">
                <a:solidFill>
                  <a:prstClr val="black"/>
                </a:solidFill>
                <a:latin typeface="等线" pitchFamily="2" charset="-122"/>
                <a:ea typeface="等线" pitchFamily="2" charset="-122"/>
                <a:cs typeface="Times New Roman" pitchFamily="18" charset="0"/>
              </a:rPr>
              <a:t>：</a:t>
            </a:r>
            <a:endParaRPr lang="zh-CN" altLang="zh-CN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576" y="1268760"/>
            <a:ext cx="110799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prstClr val="black"/>
                </a:solidFill>
                <a:latin typeface="等线" pitchFamily="2" charset="-122"/>
                <a:ea typeface="等线" pitchFamily="2" charset="-122"/>
                <a:cs typeface="Times New Roman" pitchFamily="18" charset="0"/>
              </a:rPr>
              <a:t>均方误差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256620"/>
              </p:ext>
            </p:extLst>
          </p:nvPr>
        </p:nvGraphicFramePr>
        <p:xfrm>
          <a:off x="3480594" y="3068960"/>
          <a:ext cx="218281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3" imgW="1231560" imgH="609480" progId="Equation.DSMT4">
                  <p:embed/>
                </p:oleObj>
              </mc:Choice>
              <mc:Fallback>
                <p:oleObj name="Equation" r:id="rId3" imgW="1231560" imgH="609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594" y="3068960"/>
                        <a:ext cx="2182812" cy="10810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0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404664"/>
            <a:ext cx="4370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11.4 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平稳序列的预测：平滑法</a:t>
            </a:r>
          </a:p>
        </p:txBody>
      </p:sp>
      <p:sp>
        <p:nvSpPr>
          <p:cNvPr id="3" name="矩形 2"/>
          <p:cNvSpPr/>
          <p:nvPr/>
        </p:nvSpPr>
        <p:spPr>
          <a:xfrm>
            <a:off x="611560" y="1051450"/>
            <a:ext cx="2233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11.4.1 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简单平均法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586902"/>
              </p:ext>
            </p:extLst>
          </p:nvPr>
        </p:nvGraphicFramePr>
        <p:xfrm>
          <a:off x="1248645" y="1628799"/>
          <a:ext cx="3035323" cy="643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3" imgW="2019240" imgH="431640" progId="Equation.DSMT4">
                  <p:embed/>
                </p:oleObj>
              </mc:Choice>
              <mc:Fallback>
                <p:oleObj name="Equation" r:id="rId3" imgW="201924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645" y="1628799"/>
                        <a:ext cx="3035323" cy="643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49755"/>
              </p:ext>
            </p:extLst>
          </p:nvPr>
        </p:nvGraphicFramePr>
        <p:xfrm>
          <a:off x="1057229" y="2492896"/>
          <a:ext cx="7416826" cy="115212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33934"/>
                <a:gridCol w="708436"/>
                <a:gridCol w="709307"/>
                <a:gridCol w="709307"/>
                <a:gridCol w="709307"/>
                <a:gridCol w="709307"/>
                <a:gridCol w="709307"/>
                <a:gridCol w="709307"/>
                <a:gridCol w="709307"/>
                <a:gridCol w="709307"/>
              </a:tblGrid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年份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价格指数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106.4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114.7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124.1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117.1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108.3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102.8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年份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1999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1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2007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价格指数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98.6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99.2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101.2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103.9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101.8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101.5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——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827782"/>
              </p:ext>
            </p:extLst>
          </p:nvPr>
        </p:nvGraphicFramePr>
        <p:xfrm>
          <a:off x="1072855" y="3861048"/>
          <a:ext cx="561129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Equation" r:id="rId5" imgW="3340080" imgH="431640" progId="Equation.DSMT4">
                  <p:embed/>
                </p:oleObj>
              </mc:Choice>
              <mc:Fallback>
                <p:oleObj name="Equation" r:id="rId5" imgW="334008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855" y="3861048"/>
                        <a:ext cx="5611290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057231" y="5013176"/>
            <a:ext cx="7416824" cy="127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评价：简单平均法赋予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远期数据与近期数据相同的权数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，实际是暗含这样一个假设，它们对未来是同等重要的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b="1" kern="1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但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从预测的角度看，近期的数据要比远期的数据更有意义，也更重要。因此，简单平均法的预测结果是不够准确的。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6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13" y="461510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11.4.2  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移动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平均法</a:t>
            </a:r>
          </a:p>
        </p:txBody>
      </p:sp>
      <p:sp>
        <p:nvSpPr>
          <p:cNvPr id="3" name="矩形 2"/>
          <p:cNvSpPr/>
          <p:nvPr/>
        </p:nvSpPr>
        <p:spPr>
          <a:xfrm>
            <a:off x="222814" y="1340768"/>
            <a:ext cx="2332962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简单移动平均是将最近的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期数据加以平均，作为下一期的预测值。设移动间隔（也称为移动步长）为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K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1&lt;K&lt;t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，移动间隔、移动步长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8935"/>
              </p:ext>
            </p:extLst>
          </p:nvPr>
        </p:nvGraphicFramePr>
        <p:xfrm>
          <a:off x="3059833" y="211121"/>
          <a:ext cx="5832648" cy="384146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8072"/>
                <a:gridCol w="720080"/>
                <a:gridCol w="1008112"/>
                <a:gridCol w="648072"/>
                <a:gridCol w="648072"/>
                <a:gridCol w="950467"/>
                <a:gridCol w="633709"/>
                <a:gridCol w="576064"/>
              </a:tblGrid>
              <a:tr h="3667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年份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消费价格指数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</a:t>
                      </a: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期移动平均预测值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预测误差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误差平方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5</a:t>
                      </a: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期移动平均预测值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预测误差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误差平方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1992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106.4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83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114.7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104.3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108.2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83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1994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124.1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108.2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15.9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253.9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1995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117.1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115.1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4.1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110.3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6.8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45.7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83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108.3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118.6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-10.3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106.8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113.1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-4.8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23.4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83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1997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116.5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-13.7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187.7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114.1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128.1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8345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1998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109.4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-10.2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104.0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113.4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-14.2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201.6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1999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98.6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-4.8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23.4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110.3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-11.7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136.9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105.2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-4.8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23.0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-0.7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-1.1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12.5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15.1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2005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-0.8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2007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81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合计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804.7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579.6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21525"/>
              </p:ext>
            </p:extLst>
          </p:nvPr>
        </p:nvGraphicFramePr>
        <p:xfrm>
          <a:off x="260354" y="3861048"/>
          <a:ext cx="2304256" cy="58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Equation" r:id="rId3" imgW="1536033" imgH="393529" progId="Equation.DSMT4">
                  <p:embed/>
                </p:oleObj>
              </mc:Choice>
              <mc:Fallback>
                <p:oleObj name="Equation" r:id="rId3" imgW="1536033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4" y="3861048"/>
                        <a:ext cx="2304256" cy="5867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06008"/>
              </p:ext>
            </p:extLst>
          </p:nvPr>
        </p:nvGraphicFramePr>
        <p:xfrm>
          <a:off x="235971" y="4941168"/>
          <a:ext cx="2319806" cy="621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Equation" r:id="rId5" imgW="1459866" imgH="393529" progId="Equation.DSMT4">
                  <p:embed/>
                </p:oleObj>
              </mc:Choice>
              <mc:Fallback>
                <p:oleObj name="Equation" r:id="rId5" imgW="1459866" imgH="39352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71" y="4941168"/>
                        <a:ext cx="2319806" cy="6216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517128"/>
              </p:ext>
            </p:extLst>
          </p:nvPr>
        </p:nvGraphicFramePr>
        <p:xfrm>
          <a:off x="2915816" y="4221088"/>
          <a:ext cx="5985816" cy="2636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6245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0097" y="404664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11.4.3  </a:t>
            </a:r>
            <a:r>
              <a:rPr lang="zh-CN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指数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平滑法</a:t>
            </a:r>
          </a:p>
        </p:txBody>
      </p:sp>
      <p:sp>
        <p:nvSpPr>
          <p:cNvPr id="6" name="矩形 5"/>
          <p:cNvSpPr/>
          <p:nvPr/>
        </p:nvSpPr>
        <p:spPr>
          <a:xfrm>
            <a:off x="445036" y="989229"/>
            <a:ext cx="813930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b="1" i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期的实际观察值与</a:t>
            </a:r>
            <a:r>
              <a:rPr lang="en-US" altLang="zh-CN" b="1" i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期的预测值加权平均作为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t+1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期的预测值，是加权平均的一种特殊形式。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267215"/>
              </p:ext>
            </p:extLst>
          </p:nvPr>
        </p:nvGraphicFramePr>
        <p:xfrm>
          <a:off x="2555776" y="1823550"/>
          <a:ext cx="240826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Equation" r:id="rId3" imgW="1231366" imgH="253890" progId="Equation.DSMT4">
                  <p:embed/>
                </p:oleObj>
              </mc:Choice>
              <mc:Fallback>
                <p:oleObj name="Equation" r:id="rId3" imgW="1231366" imgH="2538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823550"/>
                        <a:ext cx="2408268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61413" y="1823550"/>
            <a:ext cx="18004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一次指数平滑法</a:t>
            </a:r>
            <a:endParaRPr lang="zh-CN" alt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575258"/>
              </p:ext>
            </p:extLst>
          </p:nvPr>
        </p:nvGraphicFramePr>
        <p:xfrm>
          <a:off x="462949" y="2276872"/>
          <a:ext cx="5174522" cy="180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Equation" r:id="rId5" imgW="3022560" imgH="1041120" progId="Equation.DSMT4">
                  <p:embed/>
                </p:oleObj>
              </mc:Choice>
              <mc:Fallback>
                <p:oleObj name="Equation" r:id="rId5" imgW="3022560" imgH="104112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49" y="2276872"/>
                        <a:ext cx="5174522" cy="1802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559726"/>
              </p:ext>
            </p:extLst>
          </p:nvPr>
        </p:nvGraphicFramePr>
        <p:xfrm>
          <a:off x="500423" y="4293096"/>
          <a:ext cx="808391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Equation" r:id="rId7" imgW="4051300" imgH="508000" progId="Equation.DSMT4">
                  <p:embed/>
                </p:oleObj>
              </mc:Choice>
              <mc:Fallback>
                <p:oleObj name="Equation" r:id="rId7" imgW="4051300" imgH="5080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23" y="4293096"/>
                        <a:ext cx="8083917" cy="100811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5143608" y="5517232"/>
            <a:ext cx="3440732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观察值时期离预测期渐远</a:t>
            </a:r>
            <a:r>
              <a:rPr lang="zh-CN" altLang="zh-CN" b="1" kern="100" dirty="0" smtClean="0">
                <a:latin typeface="Times New Roman"/>
                <a:ea typeface="等线"/>
              </a:rPr>
              <a:t>，</a:t>
            </a:r>
            <a:endParaRPr lang="en-US" altLang="zh-CN" b="1" kern="100" dirty="0" smtClean="0">
              <a:latin typeface="Times New Roman"/>
              <a:ea typeface="等线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其</a:t>
            </a:r>
            <a:r>
              <a:rPr lang="zh-CN" altLang="zh-CN" b="1" kern="100" dirty="0">
                <a:latin typeface="Times New Roman"/>
                <a:ea typeface="等线"/>
              </a:rPr>
              <a:t>权数也跟着呈现指数型下降</a:t>
            </a:r>
            <a:r>
              <a:rPr lang="zh-CN" altLang="zh-CN" b="1" kern="100" dirty="0" smtClean="0">
                <a:latin typeface="Times New Roman"/>
                <a:ea typeface="等线"/>
              </a:rPr>
              <a:t>，</a:t>
            </a:r>
            <a:endParaRPr lang="en-US" altLang="zh-CN" b="1" kern="100" dirty="0" smtClean="0">
              <a:latin typeface="Times New Roman"/>
              <a:ea typeface="等线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因而</a:t>
            </a:r>
            <a:r>
              <a:rPr lang="zh-CN" altLang="zh-CN" b="1" kern="100" dirty="0">
                <a:latin typeface="Times New Roman"/>
                <a:ea typeface="等线"/>
              </a:rPr>
              <a:t>称为指数平滑。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261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7929" y="4766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关键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0" y="1196752"/>
            <a:ext cx="5429629" cy="2736304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5004048" y="4424144"/>
            <a:ext cx="3528392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一般而言，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较大的随机波动——较大的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比较平稳——选较小的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 </a:t>
            </a:r>
            <a:endParaRPr lang="en-US" altLang="zh-CN" b="1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/>
            </a:endParaRPr>
          </a:p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一般平滑系数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的取值不大于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0.5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079731"/>
              </p:ext>
            </p:extLst>
          </p:nvPr>
        </p:nvGraphicFramePr>
        <p:xfrm>
          <a:off x="179512" y="188640"/>
          <a:ext cx="5167630" cy="36576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25780"/>
                <a:gridCol w="1143000"/>
                <a:gridCol w="914400"/>
                <a:gridCol w="914400"/>
                <a:gridCol w="914400"/>
                <a:gridCol w="75565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年份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消费价格指数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az-Cyrl-AZ" altLang="zh-CN" sz="1200" kern="100" dirty="0" smtClean="0">
                          <a:effectLst/>
                          <a:latin typeface="Times New Roman"/>
                          <a:ea typeface="宋体"/>
                        </a:rPr>
                        <a:t>а</a:t>
                      </a:r>
                      <a:r>
                        <a:rPr lang="en-US" altLang="zh-CN" sz="1200" kern="100" dirty="0" smtClean="0">
                          <a:effectLst/>
                          <a:latin typeface="Times New Roman"/>
                          <a:ea typeface="宋体"/>
                        </a:rPr>
                        <a:t>=0.3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误差平方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Cyrl-AZ" altLang="zh-CN" sz="1200" kern="100" dirty="0" smtClean="0">
                          <a:effectLst/>
                          <a:latin typeface="Times New Roman"/>
                          <a:ea typeface="宋体"/>
                        </a:rPr>
                        <a:t>а</a:t>
                      </a:r>
                      <a:r>
                        <a:rPr lang="en-US" altLang="zh-CN" sz="1200" kern="100" dirty="0" smtClean="0">
                          <a:effectLst/>
                          <a:latin typeface="Times New Roman"/>
                          <a:ea typeface="宋体"/>
                        </a:rPr>
                        <a:t>=0.5</a:t>
                      </a:r>
                      <a:endParaRPr lang="zh-CN" altLang="zh-CN" sz="1200" kern="100" dirty="0" smtClean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误差平方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106.4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114.7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104.2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111.2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104.8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97.5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124.1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107.3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281.7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109.8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205.6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117.1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112.4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22.5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116.9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108.3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113.8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117.0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76.0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112.1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87.1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112.7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97.2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109.3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107.7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72.7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1999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98.6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106.3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59.2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23.7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104.0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12.9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4.9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9.3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103.9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6.8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100.6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11.0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102.0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0.3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2007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101.8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合计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739.0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598.4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073451"/>
              </p:ext>
            </p:extLst>
          </p:nvPr>
        </p:nvGraphicFramePr>
        <p:xfrm>
          <a:off x="5580112" y="980728"/>
          <a:ext cx="3231579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3" imgW="1752600" imgH="393700" progId="Equation.DSMT4">
                  <p:embed/>
                </p:oleObj>
              </mc:Choice>
              <mc:Fallback>
                <p:oleObj name="Equation" r:id="rId3" imgW="17526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980728"/>
                        <a:ext cx="3231579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035649"/>
              </p:ext>
            </p:extLst>
          </p:nvPr>
        </p:nvGraphicFramePr>
        <p:xfrm>
          <a:off x="5652120" y="2060848"/>
          <a:ext cx="2792505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5" imgW="1511300" imgH="393700" progId="Equation.DSMT4">
                  <p:embed/>
                </p:oleObj>
              </mc:Choice>
              <mc:Fallback>
                <p:oleObj name="Equation" r:id="rId5" imgW="15113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2060848"/>
                        <a:ext cx="2792505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40765"/>
              </p:ext>
            </p:extLst>
          </p:nvPr>
        </p:nvGraphicFramePr>
        <p:xfrm>
          <a:off x="3059832" y="3933056"/>
          <a:ext cx="5868144" cy="2924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306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344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11.5 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趋势型序列的预测</a:t>
            </a:r>
          </a:p>
        </p:txBody>
      </p:sp>
      <p:sp>
        <p:nvSpPr>
          <p:cNvPr id="3" name="矩形 2"/>
          <p:cNvSpPr/>
          <p:nvPr/>
        </p:nvSpPr>
        <p:spPr>
          <a:xfrm>
            <a:off x="655424" y="1052736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11.5.1 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线性趋势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预测</a:t>
            </a:r>
            <a:endParaRPr lang="zh-CN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59832" y="1019632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zh-CN" altLang="en-US" b="1" kern="100" dirty="0" smtClean="0">
                <a:ea typeface="等线"/>
                <a:cs typeface="Times New Roman"/>
              </a:rPr>
              <a:t>线</a:t>
            </a:r>
            <a:r>
              <a:rPr lang="zh-CN" altLang="zh-CN" b="1" kern="100" dirty="0" smtClean="0">
                <a:ea typeface="等线"/>
                <a:cs typeface="Times New Roman"/>
              </a:rPr>
              <a:t>性</a:t>
            </a:r>
            <a:r>
              <a:rPr lang="zh-CN" altLang="zh-CN" b="1" kern="100" dirty="0">
                <a:ea typeface="等线"/>
                <a:cs typeface="Times New Roman"/>
              </a:rPr>
              <a:t>趋势：是指现象随时间的推移呈现稳定增长或下降的线性变化规律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795720"/>
              </p:ext>
            </p:extLst>
          </p:nvPr>
        </p:nvGraphicFramePr>
        <p:xfrm>
          <a:off x="714840" y="2348880"/>
          <a:ext cx="1524689" cy="50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" name="Equation" r:id="rId3" imgW="774360" imgH="253800" progId="Equation.DSMT4">
                  <p:embed/>
                </p:oleObj>
              </mc:Choice>
              <mc:Fallback>
                <p:oleObj name="Equation" r:id="rId3" imgW="77436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40" y="2348880"/>
                        <a:ext cx="1524689" cy="50408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14840" y="3140968"/>
            <a:ext cx="14863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t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是时间标号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>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982969"/>
              </p:ext>
            </p:extLst>
          </p:nvPr>
        </p:nvGraphicFramePr>
        <p:xfrm>
          <a:off x="3640931" y="2042914"/>
          <a:ext cx="186213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Equation" r:id="rId5" imgW="1066680" imgH="761760" progId="Equation.DSMT4">
                  <p:embed/>
                </p:oleObj>
              </mc:Choice>
              <mc:Fallback>
                <p:oleObj name="Equation" r:id="rId5" imgW="1066680" imgH="76176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931" y="2042914"/>
                        <a:ext cx="1862138" cy="1333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948802"/>
              </p:ext>
            </p:extLst>
          </p:nvPr>
        </p:nvGraphicFramePr>
        <p:xfrm>
          <a:off x="4463531" y="4454376"/>
          <a:ext cx="421481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6" name="Equation" r:id="rId7" imgW="2692080" imgH="711000" progId="Equation.DSMT4">
                  <p:embed/>
                </p:oleObj>
              </mc:Choice>
              <mc:Fallback>
                <p:oleObj name="Equation" r:id="rId7" imgW="2692080" imgH="7110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531" y="4454376"/>
                        <a:ext cx="4214812" cy="111760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683568" y="378904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趋势预测的误差：</a:t>
            </a:r>
            <a:endParaRPr lang="zh-CN" altLang="zh-CN" kern="100" dirty="0">
              <a:effectLst/>
              <a:latin typeface="Times New Roman"/>
              <a:ea typeface="宋体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00385"/>
              </p:ext>
            </p:extLst>
          </p:nvPr>
        </p:nvGraphicFramePr>
        <p:xfrm>
          <a:off x="759328" y="4293096"/>
          <a:ext cx="2567241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7" name="Equation" r:id="rId9" imgW="1168400" imgH="660400" progId="Equation.DSMT4">
                  <p:embed/>
                </p:oleObj>
              </mc:Choice>
              <mc:Fallback>
                <p:oleObj name="Equation" r:id="rId9" imgW="1168400" imgH="660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28" y="4293096"/>
                        <a:ext cx="2567241" cy="144016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762084" y="5924492"/>
            <a:ext cx="38523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等线"/>
                <a:cs typeface="Times New Roman"/>
              </a:rPr>
              <a:t>m</a:t>
            </a:r>
            <a:r>
              <a:rPr lang="zh-CN" altLang="zh-CN" b="1" kern="100" dirty="0">
                <a:ea typeface="等线"/>
                <a:cs typeface="Times New Roman"/>
              </a:rPr>
              <a:t>为模型中待确定的未知系数的个数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347864" y="5013176"/>
            <a:ext cx="1018848" cy="0"/>
          </a:xfrm>
          <a:prstGeom prst="straightConnector1">
            <a:avLst/>
          </a:prstGeom>
          <a:ln w="38100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左右箭头 20"/>
          <p:cNvSpPr/>
          <p:nvPr/>
        </p:nvSpPr>
        <p:spPr>
          <a:xfrm>
            <a:off x="2339752" y="2492896"/>
            <a:ext cx="1188488" cy="216768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0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973452"/>
              </p:ext>
            </p:extLst>
          </p:nvPr>
        </p:nvGraphicFramePr>
        <p:xfrm>
          <a:off x="117080" y="184448"/>
          <a:ext cx="4464496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/>
          <p:cNvSpPr/>
          <p:nvPr/>
        </p:nvSpPr>
        <p:spPr>
          <a:xfrm>
            <a:off x="5076056" y="260648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线性趋势方程为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020865"/>
              </p:ext>
            </p:extLst>
          </p:nvPr>
        </p:nvGraphicFramePr>
        <p:xfrm>
          <a:off x="5220072" y="650360"/>
          <a:ext cx="2442199" cy="47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Equation" r:id="rId4" imgW="1320227" imgH="253890" progId="Equation.DSMT4">
                  <p:embed/>
                </p:oleObj>
              </mc:Choice>
              <mc:Fallback>
                <p:oleObj name="Equation" r:id="rId4" imgW="1320227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650360"/>
                        <a:ext cx="2442199" cy="4743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67640"/>
              </p:ext>
            </p:extLst>
          </p:nvPr>
        </p:nvGraphicFramePr>
        <p:xfrm>
          <a:off x="4896782" y="1268760"/>
          <a:ext cx="3981976" cy="3408680"/>
        </p:xfrm>
        <a:graphic>
          <a:graphicData uri="http://schemas.openxmlformats.org/drawingml/2006/table">
            <a:tbl>
              <a:tblPr/>
              <a:tblGrid>
                <a:gridCol w="504056"/>
                <a:gridCol w="360040"/>
                <a:gridCol w="648072"/>
                <a:gridCol w="792088"/>
                <a:gridCol w="720080"/>
                <a:gridCol w="957640"/>
              </a:tblGrid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年份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t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effectLst/>
                          <a:latin typeface="Times New Roman"/>
                          <a:ea typeface="等线"/>
                        </a:rPr>
                        <a:t>人均</a:t>
                      </a:r>
                      <a:r>
                        <a:rPr lang="en-US" sz="1050" b="1" kern="100">
                          <a:effectLst/>
                          <a:latin typeface="Times New Roman"/>
                          <a:ea typeface="等线"/>
                        </a:rPr>
                        <a:t>GDP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预测值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残差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残差平方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1634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1442.4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191.6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36710.56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1879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2042.3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-163.3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26666.89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2287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2642.2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-355.2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126167.04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2939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3242.2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-303.2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91930.24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3923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3842.1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80.9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6544.81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4854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4442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169744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5576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5041.9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534.1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285262.81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6054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5641.9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412.1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169826.41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6308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6241.8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66.2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4382.44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6551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6841.7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-290.7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84506.49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2000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7086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7441.6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-355.6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126451.36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7651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8041.6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-390.6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152568.36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2002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8214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8641.5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-427.5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182756.25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9111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9241.4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-130.4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17004.16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2004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10561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9841.3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719.7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517968.09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合计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 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84628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84627.9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 </a:t>
                      </a:r>
                      <a:endParaRPr lang="zh-CN" sz="105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effectLst/>
                          <a:latin typeface="等线"/>
                          <a:ea typeface="宋体"/>
                        </a:rPr>
                        <a:t>1998489.91</a:t>
                      </a:r>
                      <a:endParaRPr lang="zh-CN" sz="105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23358"/>
            <a:ext cx="44767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850834" y="49875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 smtClean="0">
                <a:ea typeface="等线"/>
                <a:cs typeface="Times New Roman"/>
              </a:rPr>
              <a:t>估计</a:t>
            </a:r>
            <a:r>
              <a:rPr lang="zh-CN" altLang="zh-CN" b="1" kern="100" dirty="0">
                <a:ea typeface="等线"/>
                <a:cs typeface="Times New Roman"/>
              </a:rPr>
              <a:t>标准误差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979195"/>
              </p:ext>
            </p:extLst>
          </p:nvPr>
        </p:nvGraphicFramePr>
        <p:xfrm>
          <a:off x="4952555" y="5449372"/>
          <a:ext cx="3870430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Equation" r:id="rId7" imgW="2730240" imgH="660240" progId="Equation.DSMT4">
                  <p:embed/>
                </p:oleObj>
              </mc:Choice>
              <mc:Fallback>
                <p:oleObj name="Equation" r:id="rId7" imgW="27302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2555" y="5449372"/>
                        <a:ext cx="3870430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88451" y="5936442"/>
            <a:ext cx="408637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b="1" kern="100" dirty="0">
                <a:latin typeface="Times New Roman"/>
                <a:ea typeface="等线"/>
              </a:rPr>
              <a:t>预测</a:t>
            </a:r>
            <a:r>
              <a:rPr lang="en-US" altLang="zh-CN" sz="1600" b="1" kern="100" dirty="0">
                <a:latin typeface="Times New Roman"/>
                <a:ea typeface="等线"/>
              </a:rPr>
              <a:t>2005</a:t>
            </a:r>
            <a:r>
              <a:rPr lang="zh-CN" altLang="zh-CN" sz="1600" b="1" kern="100" dirty="0">
                <a:latin typeface="Times New Roman"/>
                <a:ea typeface="等线"/>
              </a:rPr>
              <a:t>年人均</a:t>
            </a:r>
            <a:r>
              <a:rPr lang="en-US" altLang="zh-CN" sz="1600" b="1" kern="100" dirty="0">
                <a:latin typeface="Times New Roman"/>
                <a:ea typeface="等线"/>
              </a:rPr>
              <a:t>GDP</a:t>
            </a:r>
            <a:r>
              <a:rPr lang="zh-CN" altLang="zh-CN" sz="1600" b="1" kern="100" dirty="0">
                <a:latin typeface="Times New Roman"/>
                <a:ea typeface="等线"/>
              </a:rPr>
              <a:t>，将</a:t>
            </a:r>
            <a:r>
              <a:rPr lang="en-US" altLang="zh-CN" sz="1600" b="1" kern="100" dirty="0">
                <a:latin typeface="Times New Roman"/>
                <a:ea typeface="等线"/>
              </a:rPr>
              <a:t>t=16</a:t>
            </a:r>
            <a:r>
              <a:rPr lang="zh-CN" altLang="zh-CN" sz="1600" b="1" kern="100" dirty="0">
                <a:latin typeface="Times New Roman"/>
                <a:ea typeface="等线"/>
              </a:rPr>
              <a:t>带入趋势方程</a:t>
            </a:r>
            <a:endParaRPr lang="zh-CN" altLang="zh-CN" sz="16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51057"/>
              </p:ext>
            </p:extLst>
          </p:nvPr>
        </p:nvGraphicFramePr>
        <p:xfrm>
          <a:off x="188451" y="6274996"/>
          <a:ext cx="38814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Equation" r:id="rId9" imgW="2463480" imgH="253800" progId="Equation.DSMT4">
                  <p:embed/>
                </p:oleObj>
              </mc:Choice>
              <mc:Fallback>
                <p:oleObj name="Equation" r:id="rId9" imgW="246348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51" y="6274996"/>
                        <a:ext cx="3881438" cy="4048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3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980728"/>
            <a:ext cx="81369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latin typeface="Times New Roman"/>
                <a:ea typeface="等线"/>
              </a:rPr>
              <a:t>主要内容：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时间序列的分类：平稳序列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非</a:t>
            </a:r>
            <a:r>
              <a:rPr lang="zh-CN" altLang="zh-CN" b="1" kern="100" dirty="0">
                <a:latin typeface="Times New Roman"/>
                <a:ea typeface="等线"/>
              </a:rPr>
              <a:t>平稳序列（可能含有趋势、季节性、周期性的序列）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时间序列的描述性分析：散点图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增长率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时间序列的预测：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预测方法的评估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平稳序列的预测：简单平均法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移动</a:t>
            </a:r>
            <a:r>
              <a:rPr lang="zh-CN" altLang="zh-CN" b="1" kern="100" dirty="0">
                <a:latin typeface="Times New Roman"/>
                <a:ea typeface="等线"/>
              </a:rPr>
              <a:t>平均法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</a:t>
            </a:r>
            <a:r>
              <a:rPr lang="zh-CN" altLang="zh-CN" b="1" kern="100" dirty="0">
                <a:latin typeface="Times New Roman"/>
                <a:ea typeface="等线"/>
              </a:rPr>
              <a:t>指数平滑法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趋势型序列的预测：线性趋势预测（最小二乘法）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非线性</a:t>
            </a:r>
            <a:r>
              <a:rPr lang="zh-CN" altLang="zh-CN" b="1" kern="100" dirty="0">
                <a:latin typeface="Times New Roman"/>
                <a:ea typeface="等线"/>
              </a:rPr>
              <a:t>趋势预测：指数曲线（最小二乘法）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 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               </a:t>
            </a:r>
            <a:r>
              <a:rPr lang="zh-CN" altLang="zh-CN" b="1" kern="100" dirty="0">
                <a:latin typeface="Times New Roman"/>
                <a:ea typeface="等线"/>
              </a:rPr>
              <a:t>修正指数曲线（三和法）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 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               </a:t>
            </a:r>
            <a:r>
              <a:rPr lang="zh-CN" altLang="zh-CN" b="1" kern="100" dirty="0">
                <a:latin typeface="Times New Roman"/>
                <a:ea typeface="等线"/>
              </a:rPr>
              <a:t>龚铂茨曲线（三和法）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en-US" altLang="zh-CN" b="1" kern="100" dirty="0">
                <a:latin typeface="等线"/>
                <a:ea typeface="宋体"/>
              </a:rPr>
              <a:t>                                  </a:t>
            </a:r>
            <a:r>
              <a:rPr lang="en-US" altLang="zh-CN" b="1" kern="100" dirty="0" smtClean="0">
                <a:latin typeface="等线"/>
                <a:ea typeface="宋体"/>
              </a:rPr>
              <a:t>              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多</a:t>
            </a:r>
            <a:r>
              <a:rPr lang="zh-CN" altLang="zh-CN" b="1" kern="100" dirty="0">
                <a:latin typeface="Times New Roman"/>
                <a:ea typeface="等线"/>
              </a:rPr>
              <a:t>阶曲线（最小二乘法）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季节型序列的预测：季节性多元回归</a:t>
            </a:r>
            <a:endParaRPr lang="zh-CN" altLang="zh-CN" kern="100" dirty="0">
              <a:latin typeface="Times New Roman"/>
              <a:ea typeface="宋体"/>
            </a:endParaRPr>
          </a:p>
          <a:p>
            <a:pPr indent="304800"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复合型序列的分解预测</a:t>
            </a:r>
            <a:r>
              <a:rPr lang="en-US" altLang="zh-CN" b="1" kern="100" dirty="0">
                <a:latin typeface="Times New Roman"/>
                <a:ea typeface="等线"/>
              </a:rPr>
              <a:t>:</a:t>
            </a:r>
            <a:r>
              <a:rPr lang="zh-CN" altLang="zh-CN" b="1" kern="100" dirty="0">
                <a:latin typeface="Times New Roman"/>
                <a:ea typeface="等线"/>
              </a:rPr>
              <a:t>分离季节因素</a:t>
            </a:r>
            <a:r>
              <a:rPr lang="en-US" altLang="zh-CN" b="1" kern="100" dirty="0">
                <a:latin typeface="Times New Roman"/>
                <a:ea typeface="等线"/>
              </a:rPr>
              <a:t>_____</a:t>
            </a:r>
            <a:r>
              <a:rPr lang="zh-CN" altLang="zh-CN" b="1" kern="100" dirty="0">
                <a:latin typeface="Times New Roman"/>
                <a:ea typeface="等线"/>
              </a:rPr>
              <a:t>得到趋势因素</a:t>
            </a:r>
            <a:endParaRPr lang="zh-CN" altLang="zh-CN" kern="100" dirty="0">
              <a:effectLst/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51821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38707" b="35344"/>
          <a:stretch/>
        </p:blipFill>
        <p:spPr bwMode="auto">
          <a:xfrm>
            <a:off x="187129" y="4869160"/>
            <a:ext cx="3706208" cy="124438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</p:pic>
      <p:sp>
        <p:nvSpPr>
          <p:cNvPr id="2" name="矩形 1"/>
          <p:cNvSpPr/>
          <p:nvPr/>
        </p:nvSpPr>
        <p:spPr>
          <a:xfrm>
            <a:off x="187129" y="306411"/>
            <a:ext cx="2757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11.5.2</a:t>
            </a:r>
            <a:r>
              <a:rPr lang="en-US" altLang="zh-CN" sz="2000" b="1" dirty="0" smtClean="0">
                <a:ea typeface="等线" panose="02010600030101010101" pitchFamily="2" charset="-122"/>
              </a:rPr>
              <a:t> </a:t>
            </a:r>
            <a:r>
              <a:rPr lang="zh-CN" altLang="zh-CN" sz="2000" b="1" dirty="0">
                <a:ea typeface="等线" panose="02010600030101010101" pitchFamily="2" charset="-122"/>
              </a:rPr>
              <a:t>非线性趋势预测</a:t>
            </a:r>
          </a:p>
        </p:txBody>
      </p:sp>
      <p:sp>
        <p:nvSpPr>
          <p:cNvPr id="6" name="矩形 5"/>
          <p:cNvSpPr/>
          <p:nvPr/>
        </p:nvSpPr>
        <p:spPr>
          <a:xfrm>
            <a:off x="251520" y="1359423"/>
            <a:ext cx="3600400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指数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曲线用于描述以几何级数递增或递减的现象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endParaRPr lang="en-US" altLang="zh-CN" b="1" kern="1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即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时间序列的观察值</a:t>
            </a:r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200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按指数规律变化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endParaRPr lang="en-US" altLang="zh-CN" b="1" kern="1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或者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说时间序列的逐期观察值按一定的增长率增长或衰减。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716" y="725562"/>
            <a:ext cx="1423788" cy="624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000" b="1" kern="100" dirty="0">
                <a:solidFill>
                  <a:prstClr val="black"/>
                </a:solidFill>
                <a:latin typeface="等线"/>
              </a:rPr>
              <a:t>1 </a:t>
            </a:r>
            <a:r>
              <a:rPr lang="zh-CN" altLang="zh-CN" sz="2000" b="1" kern="100" dirty="0">
                <a:solidFill>
                  <a:prstClr val="black"/>
                </a:solidFill>
                <a:latin typeface="Times New Roman"/>
                <a:ea typeface="等线"/>
              </a:rPr>
              <a:t>指数曲线</a:t>
            </a:r>
            <a:endParaRPr lang="zh-CN" altLang="zh-CN" sz="2000" b="1" kern="100" dirty="0">
              <a:solidFill>
                <a:prstClr val="black"/>
              </a:solidFill>
              <a:latin typeface="Times New Roman"/>
            </a:endParaRPr>
          </a:p>
        </p:txBody>
      </p:sp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853515"/>
              </p:ext>
            </p:extLst>
          </p:nvPr>
        </p:nvGraphicFramePr>
        <p:xfrm>
          <a:off x="4283968" y="192261"/>
          <a:ext cx="4644008" cy="2948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286572"/>
              </p:ext>
            </p:extLst>
          </p:nvPr>
        </p:nvGraphicFramePr>
        <p:xfrm>
          <a:off x="4283968" y="3557464"/>
          <a:ext cx="4608512" cy="2928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矩形 7"/>
          <p:cNvSpPr/>
          <p:nvPr/>
        </p:nvSpPr>
        <p:spPr>
          <a:xfrm>
            <a:off x="161716" y="3386290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指数曲线的趋势方程为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3786"/>
              </p:ext>
            </p:extLst>
          </p:nvPr>
        </p:nvGraphicFramePr>
        <p:xfrm>
          <a:off x="198993" y="3933056"/>
          <a:ext cx="1242344" cy="5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6" imgW="533169" imgH="253890" progId="Equation.DSMT4">
                  <p:embed/>
                </p:oleObj>
              </mc:Choice>
              <mc:Fallback>
                <p:oleObj name="Equation" r:id="rId6" imgW="533169" imgH="2538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993" y="3933056"/>
                        <a:ext cx="1242344" cy="59898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41347"/>
              </p:ext>
            </p:extLst>
          </p:nvPr>
        </p:nvGraphicFramePr>
        <p:xfrm>
          <a:off x="5220072" y="506466"/>
          <a:ext cx="720080" cy="428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quation" r:id="rId8" imgW="431640" imgH="253800" progId="Equation.DSMT4">
                  <p:embed/>
                </p:oleObj>
              </mc:Choice>
              <mc:Fallback>
                <p:oleObj name="Equation" r:id="rId8" imgW="431640" imgH="2538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506466"/>
                        <a:ext cx="720080" cy="4281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881351"/>
              </p:ext>
            </p:extLst>
          </p:nvPr>
        </p:nvGraphicFramePr>
        <p:xfrm>
          <a:off x="6804249" y="3755622"/>
          <a:ext cx="720080" cy="338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quation" r:id="rId10" imgW="545760" imgH="253800" progId="Equation.DSMT4">
                  <p:embed/>
                </p:oleObj>
              </mc:Choice>
              <mc:Fallback>
                <p:oleObj name="Equation" r:id="rId10" imgW="545760" imgH="253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9" y="3755622"/>
                        <a:ext cx="720080" cy="3384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5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0716" y="332656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待定系数的求解：“线性化”的方法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642839"/>
              </p:ext>
            </p:extLst>
          </p:nvPr>
        </p:nvGraphicFramePr>
        <p:xfrm>
          <a:off x="513953" y="836712"/>
          <a:ext cx="202155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3" imgW="1206360" imgH="253800" progId="Equation.DSMT4">
                  <p:embed/>
                </p:oleObj>
              </mc:Choice>
              <mc:Fallback>
                <p:oleObj name="Equation" r:id="rId3" imgW="120636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53" y="836712"/>
                        <a:ext cx="2021558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9552" y="150652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由最小二乘法得：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782543"/>
              </p:ext>
            </p:extLst>
          </p:nvPr>
        </p:nvGraphicFramePr>
        <p:xfrm>
          <a:off x="539551" y="2132856"/>
          <a:ext cx="3091747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5" imgW="1600200" imgH="1193760" progId="Equation.DSMT4">
                  <p:embed/>
                </p:oleObj>
              </mc:Choice>
              <mc:Fallback>
                <p:oleObj name="Equation" r:id="rId5" imgW="1600200" imgH="11937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1" y="2132856"/>
                        <a:ext cx="3091747" cy="230425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220067"/>
              </p:ext>
            </p:extLst>
          </p:nvPr>
        </p:nvGraphicFramePr>
        <p:xfrm>
          <a:off x="5140325" y="2454275"/>
          <a:ext cx="2690813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7" imgW="1002960" imgH="711000" progId="Equation.DSMT4">
                  <p:embed/>
                </p:oleObj>
              </mc:Choice>
              <mc:Fallback>
                <p:oleObj name="Equation" r:id="rId7" imgW="1002960" imgH="7110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2454275"/>
                        <a:ext cx="2690813" cy="19081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3635896" y="3212976"/>
            <a:ext cx="1296144" cy="21602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2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208"/>
            <a:ext cx="4032448" cy="3192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7056"/>
              </p:ext>
            </p:extLst>
          </p:nvPr>
        </p:nvGraphicFramePr>
        <p:xfrm>
          <a:off x="179512" y="3412501"/>
          <a:ext cx="3312369" cy="36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4" imgW="1816100" imgH="203200" progId="Equation.DSMT4">
                  <p:embed/>
                </p:oleObj>
              </mc:Choice>
              <mc:Fallback>
                <p:oleObj name="Equation" r:id="rId4" imgW="1816100" imgH="203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412501"/>
                        <a:ext cx="3312369" cy="364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292196"/>
              </p:ext>
            </p:extLst>
          </p:nvPr>
        </p:nvGraphicFramePr>
        <p:xfrm>
          <a:off x="174749" y="3933056"/>
          <a:ext cx="461803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6" imgW="2628720" imgH="558720" progId="Equation.DSMT4">
                  <p:embed/>
                </p:oleObj>
              </mc:Choice>
              <mc:Fallback>
                <p:oleObj name="Equation" r:id="rId6" imgW="2628720" imgH="558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49" y="3933056"/>
                        <a:ext cx="4618038" cy="9572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93124"/>
              </p:ext>
            </p:extLst>
          </p:nvPr>
        </p:nvGraphicFramePr>
        <p:xfrm>
          <a:off x="4572000" y="220208"/>
          <a:ext cx="4392488" cy="3481070"/>
        </p:xfrm>
        <a:graphic>
          <a:graphicData uri="http://schemas.openxmlformats.org/drawingml/2006/table">
            <a:tbl>
              <a:tblPr/>
              <a:tblGrid>
                <a:gridCol w="757316"/>
                <a:gridCol w="473323"/>
                <a:gridCol w="946646"/>
                <a:gridCol w="851981"/>
                <a:gridCol w="1363222"/>
              </a:tblGrid>
              <a:tr h="5479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年份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Times New Roman"/>
                          <a:ea typeface="宋体"/>
                        </a:rPr>
                        <a:t>t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  <a:latin typeface="Times New Roman"/>
                          <a:ea typeface="等线"/>
                        </a:rPr>
                        <a:t>轿车产量（万辆）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预测值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残差平方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3.50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7.31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14.5161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6.87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9.31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5.9536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16.17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11.85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18.6624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22.29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15.08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51.9841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26.87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19.20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58.8289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33.70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24.44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85.7476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38.29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31.11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51.5524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8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48.60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39.60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81.0000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50.71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50.40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0.0961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1999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57.10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64.15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49.7025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60.70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81.66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439.3216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70.36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103.94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1127.6164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109.20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132.30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533.6100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202.01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168.40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1129.6321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231.40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214.35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290.7025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合计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977.77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973.1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3938.9263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95" y="3808586"/>
            <a:ext cx="3518745" cy="289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79512" y="5196870"/>
            <a:ext cx="72008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估计标准误差</a:t>
            </a:r>
            <a:endParaRPr lang="zh-CN" altLang="en-US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993735"/>
              </p:ext>
            </p:extLst>
          </p:nvPr>
        </p:nvGraphicFramePr>
        <p:xfrm>
          <a:off x="971600" y="5116613"/>
          <a:ext cx="165576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9" imgW="1409400" imgH="1117440" progId="Equation.DSMT4">
                  <p:embed/>
                </p:oleObj>
              </mc:Choice>
              <mc:Fallback>
                <p:oleObj name="Equation" r:id="rId9" imgW="1409400" imgH="11174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116613"/>
                        <a:ext cx="1655762" cy="1308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915816" y="5089150"/>
            <a:ext cx="237626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预测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2005</a:t>
            </a:r>
            <a:r>
              <a:rPr lang="zh-CN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年的轿车产量</a:t>
            </a:r>
            <a:r>
              <a:rPr lang="zh-CN" altLang="zh-CN" sz="1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endParaRPr lang="en-US" altLang="zh-CN" sz="140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sz="1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t=16</a:t>
            </a:r>
            <a:r>
              <a:rPr lang="zh-CN" altLang="zh-CN" sz="1400" b="1" dirty="0">
                <a:latin typeface="等线" panose="02010600030101010101" pitchFamily="2" charset="-122"/>
                <a:ea typeface="等线" panose="02010600030101010101" pitchFamily="2" charset="-122"/>
              </a:rPr>
              <a:t>带入趋势方程</a:t>
            </a:r>
            <a:endParaRPr lang="zh-CN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187727"/>
              </p:ext>
            </p:extLst>
          </p:nvPr>
        </p:nvGraphicFramePr>
        <p:xfrm>
          <a:off x="2927076" y="5748125"/>
          <a:ext cx="2365004" cy="960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11" imgW="1574640" imgH="698400" progId="Equation.DSMT4">
                  <p:embed/>
                </p:oleObj>
              </mc:Choice>
              <mc:Fallback>
                <p:oleObj name="Equation" r:id="rId11" imgW="1574640" imgH="6984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076" y="5748125"/>
                        <a:ext cx="2365004" cy="96014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3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188640"/>
            <a:ext cx="1356462" cy="571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b="1" kern="100" dirty="0">
                <a:latin typeface="等线"/>
              </a:rPr>
              <a:t>2. </a:t>
            </a:r>
            <a:r>
              <a:rPr lang="zh-CN" altLang="zh-CN" b="1" kern="100" dirty="0">
                <a:latin typeface="Times New Roman"/>
                <a:ea typeface="等线"/>
              </a:rPr>
              <a:t>多阶曲线</a:t>
            </a:r>
            <a:endParaRPr lang="zh-CN" altLang="zh-CN" b="1" kern="100" dirty="0">
              <a:effectLst/>
              <a:latin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933" y="75708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描述：现象的变化没有固定的形态，在其变化过程中存在拐点</a:t>
            </a:r>
            <a:endParaRPr lang="zh-CN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484784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多阶曲线预测模型的一般形式为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860699"/>
              </p:ext>
            </p:extLst>
          </p:nvPr>
        </p:nvGraphicFramePr>
        <p:xfrm>
          <a:off x="539552" y="1988840"/>
          <a:ext cx="3051076" cy="431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3" imgW="1815840" imgH="253800" progId="Equation.DSMT4">
                  <p:embed/>
                </p:oleObj>
              </mc:Choice>
              <mc:Fallback>
                <p:oleObj name="Equation" r:id="rId3" imgW="181584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988840"/>
                        <a:ext cx="3051076" cy="4313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17730" y="3501008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若</a:t>
            </a:r>
            <a:r>
              <a:rPr lang="zh-CN" altLang="zh-CN" b="1" kern="100" dirty="0">
                <a:latin typeface="Times New Roman"/>
                <a:ea typeface="等线"/>
              </a:rPr>
              <a:t>线图有</a:t>
            </a:r>
            <a:r>
              <a:rPr lang="en-US" altLang="zh-CN" b="1" kern="100" dirty="0">
                <a:latin typeface="Times New Roman"/>
                <a:ea typeface="等线"/>
              </a:rPr>
              <a:t>1</a:t>
            </a:r>
            <a:r>
              <a:rPr lang="zh-CN" altLang="zh-CN" b="1" kern="100" dirty="0">
                <a:latin typeface="Times New Roman"/>
                <a:ea typeface="等线"/>
              </a:rPr>
              <a:t>个拐点，则可用二次多项式模型来预测；</a:t>
            </a:r>
            <a:endParaRPr lang="zh-CN" altLang="zh-CN" sz="1400" kern="100" dirty="0">
              <a:latin typeface="Times New Roman"/>
              <a:ea typeface="宋体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若线图有</a:t>
            </a:r>
            <a:r>
              <a:rPr lang="en-US" altLang="zh-CN" b="1" kern="100" dirty="0">
                <a:latin typeface="Times New Roman"/>
                <a:ea typeface="等线"/>
              </a:rPr>
              <a:t>2</a:t>
            </a:r>
            <a:r>
              <a:rPr lang="zh-CN" altLang="zh-CN" b="1" kern="100" dirty="0">
                <a:latin typeface="Times New Roman"/>
                <a:ea typeface="等线"/>
              </a:rPr>
              <a:t>个拐点，则可用三次多项式模型来</a:t>
            </a:r>
            <a:r>
              <a:rPr lang="zh-CN" altLang="zh-CN" b="1" kern="100" dirty="0" smtClean="0">
                <a:latin typeface="Times New Roman"/>
                <a:ea typeface="等线"/>
              </a:rPr>
              <a:t>预测</a:t>
            </a:r>
            <a:endParaRPr lang="zh-CN" altLang="zh-CN" sz="1400" kern="100" dirty="0"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2569" y="2486010"/>
            <a:ext cx="635622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识别</a:t>
            </a:r>
            <a:r>
              <a:rPr lang="zh-CN" altLang="en-US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：</a:t>
            </a:r>
            <a:endParaRPr lang="en-US" altLang="zh-CN" b="1" kern="100" dirty="0">
              <a:solidFill>
                <a:prstClr val="black"/>
              </a:solidFill>
              <a:latin typeface="Times New Roman"/>
              <a:ea typeface="等线"/>
            </a:endParaRPr>
          </a:p>
          <a:p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通常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，若线图有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m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个拐点，则可用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m+1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次多项式模型来预测</a:t>
            </a: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7544" y="5133820"/>
            <a:ext cx="2286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待定系数的求解：最小二乘法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72247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87603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602428"/>
              </p:ext>
            </p:extLst>
          </p:nvPr>
        </p:nvGraphicFramePr>
        <p:xfrm>
          <a:off x="4716114" y="143438"/>
          <a:ext cx="4225290" cy="3345292"/>
        </p:xfrm>
        <a:graphic>
          <a:graphicData uri="http://schemas.openxmlformats.org/drawingml/2006/table">
            <a:tbl>
              <a:tblPr/>
              <a:tblGrid>
                <a:gridCol w="647974"/>
                <a:gridCol w="1404346"/>
                <a:gridCol w="1053465"/>
                <a:gridCol w="1119505"/>
              </a:tblGrid>
              <a:tr h="405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年份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金属切割机床产量（万台）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预测值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残差平方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13.5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1.2100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16.4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4.5796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22.9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4.7524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26.2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21.5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22.0900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21.2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0.2916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20.3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20.3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0.0000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17.7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1.8496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18.7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0.6889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11.9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26.9361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1999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14.2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17.1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8.3521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2000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17.7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0.2916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25.6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22.1841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30.9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25.4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30.1401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30.6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32.2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2.4336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38.9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6.7600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</a:rPr>
                        <a:t>合计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326.2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effectLst/>
                          <a:latin typeface="等线"/>
                          <a:ea typeface="宋体"/>
                        </a:rPr>
                        <a:t>326.2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  <a:latin typeface="等线"/>
                          <a:ea typeface="宋体"/>
                        </a:rPr>
                        <a:t>132.5597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4104456" cy="34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980829"/>
              </p:ext>
            </p:extLst>
          </p:nvPr>
        </p:nvGraphicFramePr>
        <p:xfrm>
          <a:off x="191412" y="3634732"/>
          <a:ext cx="4380588" cy="658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5" imgW="3085920" imgH="457200" progId="Equation.DSMT4">
                  <p:embed/>
                </p:oleObj>
              </mc:Choice>
              <mc:Fallback>
                <p:oleObj name="Equation" r:id="rId5" imgW="308592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412" y="3634732"/>
                        <a:ext cx="4380588" cy="65832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79512" y="4556933"/>
            <a:ext cx="115212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估计标准误差为</a:t>
            </a:r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25158"/>
              </p:ext>
            </p:extLst>
          </p:nvPr>
        </p:nvGraphicFramePr>
        <p:xfrm>
          <a:off x="1461566" y="4443408"/>
          <a:ext cx="3096346" cy="87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Equation" r:id="rId7" imgW="2438400" imgH="660400" progId="Equation.DSMT4">
                  <p:embed/>
                </p:oleObj>
              </mc:Choice>
              <mc:Fallback>
                <p:oleObj name="Equation" r:id="rId7" imgW="2438400" imgH="660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566" y="4443408"/>
                        <a:ext cx="3096346" cy="8733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79512" y="5382024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预测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2005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金属切割机床产量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99993"/>
              </p:ext>
            </p:extLst>
          </p:nvPr>
        </p:nvGraphicFramePr>
        <p:xfrm>
          <a:off x="179511" y="5877272"/>
          <a:ext cx="4392489" cy="738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Equation" r:id="rId9" imgW="2755800" imgH="457200" progId="Equation.DSMT4">
                  <p:embed/>
                </p:oleObj>
              </mc:Choice>
              <mc:Fallback>
                <p:oleObj name="Equation" r:id="rId9" imgW="27558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1" y="5877272"/>
                        <a:ext cx="4392489" cy="7384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60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1520" y="272534"/>
            <a:ext cx="299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11.6 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复合型序列的分解预测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33839"/>
              </p:ext>
            </p:extLst>
          </p:nvPr>
        </p:nvGraphicFramePr>
        <p:xfrm>
          <a:off x="350307" y="764704"/>
          <a:ext cx="2565510" cy="54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Equation" r:id="rId3" imgW="1205977" imgH="253890" progId="Equation.DSMT4">
                  <p:embed/>
                </p:oleObj>
              </mc:Choice>
              <mc:Fallback>
                <p:oleObj name="Equation" r:id="rId3" imgW="1205977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07" y="764704"/>
                        <a:ext cx="2565510" cy="5454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28815" y="2224029"/>
            <a:ext cx="37322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分解法就是将时间序列的这四个因素依次分解出来，然后进行预测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7856" y="3124208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乘法模型为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7117"/>
              </p:ext>
            </p:extLst>
          </p:nvPr>
        </p:nvGraphicFramePr>
        <p:xfrm>
          <a:off x="251520" y="3645024"/>
          <a:ext cx="2258647" cy="52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5" name="Equation" r:id="rId5" imgW="1143000" imgH="228600" progId="Equation.DSMT4">
                  <p:embed/>
                </p:oleObj>
              </mc:Choice>
              <mc:Fallback>
                <p:oleObj name="Equation" r:id="rId5" imgW="1143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645024"/>
                        <a:ext cx="2258647" cy="52373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51520" y="4353280"/>
            <a:ext cx="359172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由于周期性波动无固定规律，变动周期多在一年以上，且周期长短不一，几年十几年的数据很难发现周期性成分，</a:t>
            </a:r>
            <a:r>
              <a:rPr lang="zh-CN" altLang="zh-CN" b="1" kern="100" dirty="0" smtClean="0">
                <a:ea typeface="等线"/>
                <a:cs typeface="Times New Roman"/>
              </a:rPr>
              <a:t>所以采用</a:t>
            </a:r>
            <a:r>
              <a:rPr lang="zh-CN" altLang="zh-CN" b="1" kern="100" dirty="0">
                <a:ea typeface="等线"/>
                <a:cs typeface="Times New Roman"/>
              </a:rPr>
              <a:t>的乘法模型为</a:t>
            </a:r>
            <a:endParaRPr lang="zh-CN" alt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463103"/>
              </p:ext>
            </p:extLst>
          </p:nvPr>
        </p:nvGraphicFramePr>
        <p:xfrm>
          <a:off x="251520" y="6021288"/>
          <a:ext cx="1872208" cy="488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7" imgW="876300" imgH="228600" progId="Equation.DSMT4">
                  <p:embed/>
                </p:oleObj>
              </mc:Choice>
              <mc:Fallback>
                <p:oleObj name="Equation" r:id="rId7" imgW="8763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6021288"/>
                        <a:ext cx="1872208" cy="48840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035134"/>
              </p:ext>
            </p:extLst>
          </p:nvPr>
        </p:nvGraphicFramePr>
        <p:xfrm>
          <a:off x="4644008" y="2547194"/>
          <a:ext cx="4192284" cy="2249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矩形 11"/>
          <p:cNvSpPr/>
          <p:nvPr/>
        </p:nvSpPr>
        <p:spPr>
          <a:xfrm>
            <a:off x="4644008" y="254646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b="1" kern="100" dirty="0">
                <a:ea typeface="等线"/>
                <a:cs typeface="Times New Roman"/>
              </a:rPr>
              <a:t>某啤酒企业各季的销售数据</a:t>
            </a:r>
            <a:r>
              <a:rPr lang="en-US" altLang="zh-CN" sz="1600" b="1" kern="100" dirty="0">
                <a:ea typeface="等线"/>
                <a:cs typeface="Times New Roman"/>
              </a:rPr>
              <a:t> </a:t>
            </a:r>
            <a:r>
              <a:rPr lang="zh-CN" altLang="en-US" sz="1600" b="1" kern="100" dirty="0" smtClean="0">
                <a:ea typeface="等线"/>
                <a:cs typeface="Times New Roman"/>
              </a:rPr>
              <a:t>（</a:t>
            </a:r>
            <a:r>
              <a:rPr lang="zh-CN" altLang="zh-CN" sz="1600" b="1" kern="100" dirty="0">
                <a:ea typeface="等线"/>
                <a:cs typeface="Times New Roman"/>
              </a:rPr>
              <a:t>单位：万吨</a:t>
            </a:r>
            <a:r>
              <a:rPr lang="zh-CN" altLang="en-US" sz="1600" b="1" kern="100" dirty="0" smtClean="0">
                <a:ea typeface="等线"/>
                <a:cs typeface="Times New Roman"/>
              </a:rPr>
              <a:t>）</a:t>
            </a:r>
            <a:endParaRPr lang="zh-CN" altLang="en-US" sz="16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59787"/>
              </p:ext>
            </p:extLst>
          </p:nvPr>
        </p:nvGraphicFramePr>
        <p:xfrm>
          <a:off x="4635608" y="677508"/>
          <a:ext cx="4197788" cy="17068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39164"/>
                <a:gridCol w="839656"/>
                <a:gridCol w="839656"/>
                <a:gridCol w="839656"/>
                <a:gridCol w="839656"/>
              </a:tblGrid>
              <a:tr h="20845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年份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季度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84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55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84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2006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31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43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等线"/>
                          <a:ea typeface="宋体"/>
                        </a:rPr>
                        <a:t>54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41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217699" y="1375224"/>
            <a:ext cx="3743316" cy="7232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en-US" altLang="zh-CN" sz="12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表示趋势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成分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    S</a:t>
            </a:r>
            <a:r>
              <a:rPr lang="en-US" altLang="zh-CN" sz="1200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表示季节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成分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en-US" altLang="zh-CN" sz="12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表示周期性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成分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  I</a:t>
            </a:r>
            <a:r>
              <a:rPr lang="en-US" altLang="zh-CN" sz="1200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表示随机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成分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95186"/>
            <a:ext cx="3158328" cy="18984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9331" y="157824"/>
            <a:ext cx="8771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步骤：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2212348"/>
            <a:ext cx="295144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b="1" kern="100" dirty="0" smtClean="0">
                <a:latin typeface="等线"/>
                <a:cs typeface="Times New Roman"/>
              </a:rPr>
              <a:t>11.6.1 </a:t>
            </a:r>
            <a:r>
              <a:rPr lang="zh-CN" altLang="zh-CN" b="1" kern="100" dirty="0">
                <a:latin typeface="Arial"/>
                <a:ea typeface="等线"/>
                <a:cs typeface="Times New Roman"/>
              </a:rPr>
              <a:t>确定并分离季节成分</a:t>
            </a:r>
            <a:endParaRPr lang="zh-CN" altLang="zh-CN" b="1" kern="100" dirty="0">
              <a:latin typeface="Arial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992" y="2711954"/>
            <a:ext cx="1754006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b="1" kern="100" dirty="0">
                <a:latin typeface="等线"/>
              </a:rPr>
              <a:t>1.</a:t>
            </a:r>
            <a:r>
              <a:rPr lang="zh-CN" altLang="zh-CN" b="1" kern="100" dirty="0">
                <a:latin typeface="Times New Roman"/>
                <a:ea typeface="等线"/>
              </a:rPr>
              <a:t>计算季节指数</a:t>
            </a:r>
            <a:endParaRPr lang="zh-CN" altLang="zh-CN" b="1" kern="100" dirty="0">
              <a:effectLst/>
              <a:latin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62338" y="4831125"/>
            <a:ext cx="450215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现象的发展没有季节变化，则各期的季节指数应等于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100%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如果某一季度或月份的季节指数大于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100%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，就是通常所称的旺季；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如果某一季度或月份的季节指数小于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100%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，就是通常所称的淡季。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508" y="3191938"/>
            <a:ext cx="367240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季节指数刻画了时间序列在一个年度内各季或月的典型季节特征。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359" y="4077072"/>
            <a:ext cx="3664085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构成</a:t>
            </a: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：</a:t>
            </a:r>
            <a:endParaRPr lang="en-US" altLang="zh-CN" b="1" kern="100" dirty="0" smtClean="0">
              <a:solidFill>
                <a:prstClr val="black"/>
              </a:solidFill>
              <a:latin typeface="Times New Roman"/>
              <a:ea typeface="等线"/>
            </a:endParaRPr>
          </a:p>
          <a:p>
            <a:pPr lvl="0" algn="just">
              <a:spcBef>
                <a:spcPts val="600"/>
              </a:spcBef>
            </a:pP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是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以其平均数等于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100%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为条件而构成的</a:t>
            </a: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，</a:t>
            </a:r>
            <a:endParaRPr lang="en-US" altLang="zh-CN" b="1" kern="100" dirty="0" smtClean="0">
              <a:solidFill>
                <a:prstClr val="black"/>
              </a:solidFill>
              <a:latin typeface="Times New Roman"/>
              <a:ea typeface="等线"/>
            </a:endParaRPr>
          </a:p>
          <a:p>
            <a:pPr lvl="0" algn="just">
              <a:spcBef>
                <a:spcPts val="600"/>
              </a:spcBef>
            </a:pP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反映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某一个季度或月份的数值占全年平均数值的大小。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1831" y="5949280"/>
            <a:ext cx="366408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判别：是通过其与平均值</a:t>
            </a:r>
            <a:r>
              <a:rPr lang="en-US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100%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的偏差程度来测定季节的变动程度的。</a:t>
            </a:r>
            <a:endParaRPr lang="zh-CN" altLang="zh-CN" sz="14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48849"/>
              </p:ext>
            </p:extLst>
          </p:nvPr>
        </p:nvGraphicFramePr>
        <p:xfrm>
          <a:off x="4462338" y="2117636"/>
          <a:ext cx="4506302" cy="2463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251520" y="692695"/>
            <a:ext cx="8548360" cy="1203758"/>
            <a:chOff x="251520" y="692695"/>
            <a:chExt cx="8548360" cy="1203758"/>
          </a:xfrm>
        </p:grpSpPr>
        <p:sp>
          <p:nvSpPr>
            <p:cNvPr id="6" name="矩形 5"/>
            <p:cNvSpPr/>
            <p:nvPr/>
          </p:nvSpPr>
          <p:spPr>
            <a:xfrm>
              <a:off x="251520" y="692696"/>
              <a:ext cx="1952391" cy="120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just">
                <a:spcBef>
                  <a:spcPts val="600"/>
                </a:spcBef>
              </a:pPr>
              <a:r>
                <a:rPr lang="zh-CN" altLang="zh-CN" b="1" kern="100" dirty="0">
                  <a:solidFill>
                    <a:prstClr val="black"/>
                  </a:solidFill>
                  <a:latin typeface="Times New Roman"/>
                  <a:ea typeface="等线"/>
                </a:rPr>
                <a:t>确定并分离季节成分——计算季节指数，消除季节性</a:t>
              </a:r>
              <a:endParaRPr lang="zh-CN" altLang="zh-CN" sz="1400" kern="100" dirty="0">
                <a:solidFill>
                  <a:prstClr val="black"/>
                </a:solidFill>
                <a:latin typeface="Times New Roman"/>
                <a:ea typeface="宋体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43808" y="692695"/>
              <a:ext cx="1944216" cy="120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just">
                <a:spcBef>
                  <a:spcPts val="600"/>
                </a:spcBef>
              </a:pPr>
              <a:r>
                <a:rPr lang="zh-CN" altLang="zh-CN" b="1" kern="100" dirty="0">
                  <a:solidFill>
                    <a:prstClr val="black"/>
                  </a:solidFill>
                  <a:latin typeface="Times New Roman"/>
                  <a:ea typeface="等线"/>
                </a:rPr>
                <a:t>对消除了季节成分的时间序列建立适当的趋势预测模型。</a:t>
              </a:r>
              <a:endParaRPr lang="zh-CN" altLang="zh-CN" sz="1400" kern="100" dirty="0">
                <a:solidFill>
                  <a:prstClr val="black"/>
                </a:solidFill>
                <a:latin typeface="Times New Roman"/>
                <a:ea typeface="宋体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415504" y="696124"/>
              <a:ext cx="3384376" cy="120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lvl="0" algn="just">
                <a:spcBef>
                  <a:spcPts val="600"/>
                </a:spcBef>
              </a:pPr>
              <a:r>
                <a:rPr lang="zh-CN" altLang="zh-CN" b="1" kern="100" dirty="0">
                  <a:solidFill>
                    <a:prstClr val="black"/>
                  </a:solidFill>
                  <a:latin typeface="Times New Roman"/>
                  <a:ea typeface="等线"/>
                </a:rPr>
                <a:t>进行预测。</a:t>
              </a:r>
              <a:endParaRPr lang="zh-CN" altLang="zh-CN" sz="1400" kern="100" dirty="0">
                <a:solidFill>
                  <a:prstClr val="black"/>
                </a:solidFill>
                <a:latin typeface="Times New Roman"/>
                <a:ea typeface="宋体"/>
              </a:endParaRPr>
            </a:p>
            <a:p>
              <a:pPr lvl="0" algn="just"/>
              <a:r>
                <a:rPr lang="zh-CN" altLang="zh-CN" b="1" kern="100" dirty="0">
                  <a:solidFill>
                    <a:prstClr val="black"/>
                  </a:solidFill>
                  <a:latin typeface="Times New Roman"/>
                  <a:ea typeface="等线"/>
                </a:rPr>
                <a:t>得到不包含季节成分的预测值，</a:t>
              </a:r>
              <a:endParaRPr lang="zh-CN" altLang="zh-CN" sz="1400" kern="100" dirty="0">
                <a:solidFill>
                  <a:prstClr val="black"/>
                </a:solidFill>
                <a:latin typeface="Times New Roman"/>
                <a:ea typeface="宋体"/>
              </a:endParaRPr>
            </a:p>
            <a:p>
              <a:pPr lvl="0" algn="just"/>
              <a:r>
                <a:rPr lang="zh-CN" altLang="zh-CN" b="1" kern="100" dirty="0">
                  <a:solidFill>
                    <a:prstClr val="black"/>
                  </a:solidFill>
                  <a:latin typeface="Times New Roman"/>
                  <a:ea typeface="等线"/>
                </a:rPr>
                <a:t>乘以相应的季节指数，得到最终的预测值</a:t>
              </a:r>
              <a:endParaRPr lang="zh-CN" altLang="en-US" dirty="0"/>
            </a:p>
          </p:txBody>
        </p:sp>
        <p:cxnSp>
          <p:nvCxnSpPr>
            <p:cNvPr id="17" name="直接连接符 16"/>
            <p:cNvCxnSpPr>
              <a:stCxn id="6" idx="3"/>
              <a:endCxn id="7" idx="1"/>
            </p:cNvCxnSpPr>
            <p:nvPr/>
          </p:nvCxnSpPr>
          <p:spPr>
            <a:xfrm flipV="1">
              <a:off x="2203911" y="1292860"/>
              <a:ext cx="639897" cy="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775607" y="1297469"/>
              <a:ext cx="639897" cy="460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4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60562"/>
              </p:ext>
            </p:extLst>
          </p:nvPr>
        </p:nvGraphicFramePr>
        <p:xfrm>
          <a:off x="179512" y="260648"/>
          <a:ext cx="4248466" cy="504056"/>
        </p:xfrm>
        <a:graphic>
          <a:graphicData uri="http://schemas.openxmlformats.org/drawingml/2006/table">
            <a:tbl>
              <a:tblPr/>
              <a:tblGrid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25383"/>
                <a:gridCol w="343870"/>
              </a:tblGrid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295692"/>
              </p:ext>
            </p:extLst>
          </p:nvPr>
        </p:nvGraphicFramePr>
        <p:xfrm>
          <a:off x="179512" y="908720"/>
          <a:ext cx="4176464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64988"/>
              </p:ext>
            </p:extLst>
          </p:nvPr>
        </p:nvGraphicFramePr>
        <p:xfrm>
          <a:off x="4788024" y="260648"/>
          <a:ext cx="4176468" cy="504056"/>
        </p:xfrm>
        <a:graphic>
          <a:graphicData uri="http://schemas.openxmlformats.org/drawingml/2006/table">
            <a:tbl>
              <a:tblPr/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32572"/>
              </p:ext>
            </p:extLst>
          </p:nvPr>
        </p:nvGraphicFramePr>
        <p:xfrm>
          <a:off x="4788024" y="980728"/>
          <a:ext cx="4176464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080634"/>
              </p:ext>
            </p:extLst>
          </p:nvPr>
        </p:nvGraphicFramePr>
        <p:xfrm>
          <a:off x="281190" y="3140968"/>
          <a:ext cx="2108671" cy="774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5" imgW="1663560" imgH="609480" progId="Equation.DSMT4">
                  <p:embed/>
                </p:oleObj>
              </mc:Choice>
              <mc:Fallback>
                <p:oleObj name="Equation" r:id="rId5" imgW="1663560" imgH="6094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90" y="3140968"/>
                        <a:ext cx="2108671" cy="774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382246"/>
              </p:ext>
            </p:extLst>
          </p:nvPr>
        </p:nvGraphicFramePr>
        <p:xfrm>
          <a:off x="2627784" y="3140968"/>
          <a:ext cx="2016224" cy="807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7" imgW="1523880" imgH="609480" progId="Equation.DSMT4">
                  <p:embed/>
                </p:oleObj>
              </mc:Choice>
              <mc:Fallback>
                <p:oleObj name="Equation" r:id="rId7" imgW="1523880" imgH="609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140968"/>
                        <a:ext cx="2016224" cy="807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55530"/>
              </p:ext>
            </p:extLst>
          </p:nvPr>
        </p:nvGraphicFramePr>
        <p:xfrm>
          <a:off x="190499" y="6093296"/>
          <a:ext cx="6469728" cy="588441"/>
        </p:xfrm>
        <a:graphic>
          <a:graphicData uri="http://schemas.openxmlformats.org/drawingml/2006/table">
            <a:tbl>
              <a:tblPr/>
              <a:tblGrid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  <a:gridCol w="539144"/>
              </a:tblGrid>
              <a:tr h="2853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3072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1.5375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1.975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2.8625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4365104"/>
            <a:ext cx="445350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7802"/>
              </p:ext>
            </p:extLst>
          </p:nvPr>
        </p:nvGraphicFramePr>
        <p:xfrm>
          <a:off x="4788024" y="3356992"/>
          <a:ext cx="4176464" cy="248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35874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80587"/>
              </p:ext>
            </p:extLst>
          </p:nvPr>
        </p:nvGraphicFramePr>
        <p:xfrm>
          <a:off x="4355976" y="332656"/>
          <a:ext cx="4608512" cy="5696712"/>
        </p:xfrm>
        <a:graphic>
          <a:graphicData uri="http://schemas.openxmlformats.org/drawingml/2006/table">
            <a:tbl>
              <a:tblPr/>
              <a:tblGrid>
                <a:gridCol w="720080"/>
                <a:gridCol w="432048"/>
                <a:gridCol w="583118"/>
                <a:gridCol w="809311"/>
                <a:gridCol w="1112803"/>
                <a:gridCol w="951152"/>
              </a:tblGrid>
              <a:tr h="57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年</a:t>
                      </a: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/</a:t>
                      </a: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季度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时序</a:t>
                      </a: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销售量</a:t>
                      </a:r>
                      <a:r>
                        <a:rPr lang="en-US" sz="1400" b="1" i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r>
                        <a:rPr lang="zh-CN" sz="1400" b="1" i="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期移动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平均值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中心化移动</a:t>
                      </a:r>
                      <a:r>
                        <a:rPr 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平均值</a:t>
                      </a:r>
                      <a:r>
                        <a:rPr lang="en-US" alt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CMA</a:t>
                      </a:r>
                      <a:r>
                        <a:rPr lang="en-US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季节</a:t>
                      </a:r>
                      <a:r>
                        <a:rPr 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比率</a:t>
                      </a:r>
                      <a:endParaRPr lang="en-US" altLang="zh-CN" sz="1400" b="1" i="0" kern="100" dirty="0" smtClean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Y/CMA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2001/1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30.625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1.2082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0.8125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2002/1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33.375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0.8989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6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1.1014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7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34.875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1.2043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8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34.875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0.8602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2003/1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0.8056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37.625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1.0365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38.375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1.3029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0.9091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2004/1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13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38.625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0.7767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14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1.0000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39.125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1.3035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16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39.375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0.9397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2005/1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17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0.7205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18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40.875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1.0275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19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1.3333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41.625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0.9129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98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2006/1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41.625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0.7447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86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22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23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24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41.875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1.0269 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3</a:t>
                      </a:r>
                      <a:endParaRPr lang="zh-CN" sz="1400" b="1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42.25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i="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宋体"/>
                        </a:rPr>
                        <a:t>——</a:t>
                      </a:r>
                      <a:endParaRPr lang="zh-CN" sz="1400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1400" b="1" i="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400" b="1" i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0698" marR="60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64376" y="1772816"/>
            <a:ext cx="4032448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600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季度</a:t>
            </a: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数据——移动间隔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k=4</a:t>
            </a: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移动平均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月份数据——移动间隔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k=12</a:t>
            </a: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期移动平均。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“中心化”——将移动平均的结果再进行一次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期移动</a:t>
            </a:r>
            <a:r>
              <a:rPr lang="zh-CN" altLang="zh-CN" sz="1600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平均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3264" y="404664"/>
            <a:ext cx="3096344" cy="984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zh-CN" altLang="zh-CN" sz="1600" b="1" kern="100" dirty="0">
                <a:solidFill>
                  <a:prstClr val="black"/>
                </a:solidFill>
                <a:latin typeface="Times New Roman"/>
                <a:ea typeface="等线"/>
              </a:rPr>
              <a:t>计算移动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平均值</a:t>
            </a:r>
            <a:endParaRPr lang="en-US" altLang="zh-CN" sz="1600" b="1" kern="100" dirty="0" smtClean="0">
              <a:solidFill>
                <a:prstClr val="black"/>
              </a:solidFill>
              <a:latin typeface="Times New Roman"/>
              <a:ea typeface="等线"/>
            </a:endParaRPr>
          </a:p>
          <a:p>
            <a:pPr lvl="0" algn="just">
              <a:spcBef>
                <a:spcPts val="600"/>
              </a:spcBef>
            </a:pP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并</a:t>
            </a:r>
            <a:r>
              <a:rPr lang="zh-CN" altLang="zh-CN" sz="1600" b="1" kern="100" dirty="0">
                <a:solidFill>
                  <a:prstClr val="black"/>
                </a:solidFill>
                <a:latin typeface="Times New Roman"/>
                <a:ea typeface="等线"/>
              </a:rPr>
              <a:t>将其结果进行“中心化”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处理</a:t>
            </a:r>
            <a:endParaRPr lang="en-US" altLang="zh-CN" sz="1600" b="1" kern="100" dirty="0" smtClean="0">
              <a:solidFill>
                <a:prstClr val="black"/>
              </a:solidFill>
              <a:latin typeface="Times New Roman"/>
              <a:ea typeface="等线"/>
            </a:endParaRPr>
          </a:p>
          <a:p>
            <a:pPr lvl="0" algn="just">
              <a:spcBef>
                <a:spcPts val="600"/>
              </a:spcBef>
            </a:pPr>
            <a:r>
              <a:rPr lang="zh-CN" altLang="en-US" sz="1600" b="1" kern="1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得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zh-CN" altLang="zh-CN" sz="1600" b="1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中心化移动平均值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  <a:r>
              <a:rPr lang="en-US" altLang="zh-CN" sz="1600" b="1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CMA</a:t>
            </a:r>
            <a:endParaRPr lang="zh-CN" altLang="zh-CN" sz="16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6112" y="3140968"/>
            <a:ext cx="396384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zh-CN" altLang="zh-CN" sz="1600" b="1" kern="100" dirty="0">
                <a:solidFill>
                  <a:prstClr val="black"/>
                </a:solidFill>
                <a:latin typeface="Times New Roman"/>
                <a:ea typeface="等线"/>
              </a:rPr>
              <a:t>目的：消除季节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成分</a:t>
            </a:r>
            <a:r>
              <a:rPr lang="zh-CN" altLang="en-US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、随机成分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的影响</a:t>
            </a:r>
            <a:endParaRPr lang="en-US" altLang="zh-CN" sz="1600" b="1" kern="100" dirty="0" smtClean="0">
              <a:solidFill>
                <a:prstClr val="black"/>
              </a:solidFill>
              <a:latin typeface="Times New Roman"/>
              <a:ea typeface="等线"/>
            </a:endParaRPr>
          </a:p>
          <a:p>
            <a:pPr lvl="0" algn="just"/>
            <a:r>
              <a:rPr lang="en-US" altLang="zh-CN" sz="1600" b="1" kern="100" dirty="0" smtClean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CMA</a:t>
            </a:r>
            <a:r>
              <a:rPr lang="zh-CN" altLang="zh-CN" sz="1600" b="1" kern="1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只包含趋势成分</a:t>
            </a:r>
            <a:endParaRPr lang="zh-CN" altLang="zh-CN" sz="1600" kern="100" dirty="0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6112" y="4084522"/>
            <a:ext cx="4029048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计算季节比率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sz="1600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将时间序列的各观察值除以相应的中心化移动平均值</a:t>
            </a:r>
            <a:r>
              <a:rPr lang="en-US" altLang="zh-CN" sz="1600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CMA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6112" y="5373216"/>
            <a:ext cx="402904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zh-CN" altLang="en-US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季节比率：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只</a:t>
            </a:r>
            <a:r>
              <a:rPr lang="zh-CN" altLang="zh-CN" sz="1600" b="1" kern="100" dirty="0">
                <a:solidFill>
                  <a:prstClr val="black"/>
                </a:solidFill>
                <a:latin typeface="Times New Roman"/>
                <a:ea typeface="等线"/>
              </a:rPr>
              <a:t>包含季节成分和随机</a:t>
            </a:r>
            <a:r>
              <a:rPr lang="zh-CN" altLang="zh-CN" sz="1600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成分</a:t>
            </a:r>
            <a:endParaRPr lang="zh-CN" altLang="zh-CN" sz="1600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94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764704"/>
            <a:ext cx="223224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重新排列</a:t>
            </a:r>
            <a:r>
              <a:rPr lang="zh-CN" altLang="zh-CN" b="1" kern="100" dirty="0" smtClean="0">
                <a:solidFill>
                  <a:prstClr val="black"/>
                </a:solidFill>
                <a:latin typeface="Times New Roman"/>
                <a:ea typeface="等线"/>
              </a:rPr>
              <a:t>，计算</a:t>
            </a:r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出各季度或月份的平均值——只包含季节成分</a:t>
            </a:r>
            <a:endParaRPr lang="zh-CN" altLang="zh-CN" kern="100" dirty="0">
              <a:solidFill>
                <a:prstClr val="black"/>
              </a:solidFill>
              <a:latin typeface="Times New Roman"/>
              <a:ea typeface="宋体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1719"/>
              </p:ext>
            </p:extLst>
          </p:nvPr>
        </p:nvGraphicFramePr>
        <p:xfrm>
          <a:off x="3059832" y="332656"/>
          <a:ext cx="5415915" cy="292608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82675"/>
                <a:gridCol w="1083310"/>
                <a:gridCol w="1083310"/>
                <a:gridCol w="1083310"/>
                <a:gridCol w="1083310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Times New Roman"/>
                          <a:ea typeface="等线"/>
                        </a:rPr>
                        <a:t>年份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季度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1.2082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0.8125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0.8989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1.1014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1.2043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0.8602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0.8056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1.0365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1.3029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0.9091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0.7767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1.0000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1.3035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0.9397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2005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0.7205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1.0275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1.3333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0.9129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2006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0.7447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1.0269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——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合计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3.9464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5.1924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6.3522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4.4344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平均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0.7893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1.0385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1.2704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0.8869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总平均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0.9963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季节指数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0.7922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1.0424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1.2752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0.8902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08" y="3497944"/>
            <a:ext cx="4072424" cy="291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67581"/>
              </p:ext>
            </p:extLst>
          </p:nvPr>
        </p:nvGraphicFramePr>
        <p:xfrm>
          <a:off x="251520" y="4293096"/>
          <a:ext cx="3312367" cy="8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4" imgW="1892160" imgH="419040" progId="Equation.DSMT4">
                  <p:embed/>
                </p:oleObj>
              </mc:Choice>
              <mc:Fallback>
                <p:oleObj name="Equation" r:id="rId4" imgW="1892160" imgH="4190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293096"/>
                        <a:ext cx="3312367" cy="8534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81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520" y="188640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11.1 </a:t>
            </a:r>
            <a:r>
              <a:rPr lang="zh-CN" altLang="zh-CN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时间序列</a:t>
            </a:r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概念与分类</a:t>
            </a:r>
            <a:endParaRPr lang="zh-CN" altLang="zh-CN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51448"/>
              </p:ext>
            </p:extLst>
          </p:nvPr>
        </p:nvGraphicFramePr>
        <p:xfrm>
          <a:off x="3635896" y="1844824"/>
          <a:ext cx="5184576" cy="396044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868630"/>
                <a:gridCol w="941016"/>
                <a:gridCol w="1158174"/>
                <a:gridCol w="1085788"/>
                <a:gridCol w="1130968"/>
              </a:tblGrid>
              <a:tr h="660073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年份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人均</a:t>
                      </a:r>
                      <a:r>
                        <a:rPr lang="en-US" sz="1400" b="1" kern="100" dirty="0">
                          <a:effectLst/>
                          <a:latin typeface="Times New Roman"/>
                          <a:ea typeface="等线"/>
                        </a:rPr>
                        <a:t>GDP</a:t>
                      </a: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（元）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轿车</a:t>
                      </a:r>
                      <a:r>
                        <a:rPr lang="zh-CN" sz="1400" b="1" kern="100" dirty="0" smtClean="0">
                          <a:effectLst/>
                          <a:latin typeface="Times New Roman"/>
                          <a:ea typeface="等线"/>
                        </a:rPr>
                        <a:t>产量</a:t>
                      </a:r>
                      <a:endParaRPr lang="en-US" altLang="zh-CN" sz="1400" b="1" kern="100" dirty="0" smtClean="0">
                        <a:effectLst/>
                        <a:latin typeface="Times New Roman"/>
                        <a:ea typeface="等线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 smtClean="0">
                          <a:effectLst/>
                          <a:latin typeface="Times New Roman"/>
                          <a:ea typeface="等线"/>
                        </a:rPr>
                        <a:t>（</a:t>
                      </a: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万辆）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金属切割机床产量（万台）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居民消费价格指数（</a:t>
                      </a:r>
                      <a:r>
                        <a:rPr lang="en-US" sz="1400" b="1" kern="100" dirty="0">
                          <a:effectLst/>
                          <a:latin typeface="Times New Roman"/>
                          <a:ea typeface="等线"/>
                        </a:rPr>
                        <a:t>%</a:t>
                      </a: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）（上年</a:t>
                      </a:r>
                      <a:r>
                        <a:rPr lang="en-US" sz="1400" b="1" kern="100" dirty="0">
                          <a:effectLst/>
                          <a:latin typeface="Times New Roman"/>
                          <a:ea typeface="等线"/>
                        </a:rPr>
                        <a:t>=100</a:t>
                      </a:r>
                      <a:r>
                        <a:rPr lang="zh-CN" sz="1400" b="1" kern="100" dirty="0">
                          <a:effectLst/>
                          <a:latin typeface="Times New Roman"/>
                          <a:ea typeface="等线"/>
                        </a:rPr>
                        <a:t>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03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1995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1998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1999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2000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2001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2002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2003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2004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1634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1879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2287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2939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3923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4854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5576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6054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6308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6551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7086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7651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8214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9111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10561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3.50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6.87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16.17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22.29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26.87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33.70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38.29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48.60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50.71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57.10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60.70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70.36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109.20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202.01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231.40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13.5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16.4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22.9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26.2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20.3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17.7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18.7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11.9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14.2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17.7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25.6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30.9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30.6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38.9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103.1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103.4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106.4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114.7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124.1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117.1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108.3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102.8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98.6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100.4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100.7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99.2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101.2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等线"/>
                          <a:ea typeface="宋体"/>
                        </a:rPr>
                        <a:t>103.9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860032" y="6073551"/>
            <a:ext cx="3960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资料来源：国家统计局网站 </a:t>
            </a:r>
            <a:r>
              <a:rPr lang="en-US" altLang="zh-CN" sz="1400" b="1" kern="100" dirty="0" smtClean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/>
                <a:hlinkClick r:id="rId2"/>
              </a:rPr>
              <a:t>www.stats.gov.cn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672" y="1012086"/>
            <a:ext cx="6696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时间序列：同一现象再不同时间上的相继观察值排列而成的序列。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684" y="1700808"/>
            <a:ext cx="2952328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通常我们用</a:t>
            </a:r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200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表示一个时间序列变量，下标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是时间标号，表示第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次观察，具体的观察值为</a:t>
            </a:r>
            <a:r>
              <a:rPr lang="en-US" altLang="zh-CN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r>
              <a:rPr lang="en-US" altLang="zh-CN" sz="1200" b="1" kern="100" dirty="0" err="1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4572" y="3068960"/>
            <a:ext cx="296455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时间序列分析的基本思想：事物的发展通常具有一定的</a:t>
            </a:r>
            <a:r>
              <a:rPr lang="zh-CN" altLang="zh-CN" b="1" kern="100" dirty="0">
                <a:highlight>
                  <a:srgbClr val="FFFF00"/>
                </a:highlight>
                <a:latin typeface="Times New Roman"/>
                <a:ea typeface="等线"/>
              </a:rPr>
              <a:t>惯性</a:t>
            </a:r>
            <a:r>
              <a:rPr lang="zh-CN" altLang="zh-CN" b="1" kern="100" dirty="0">
                <a:latin typeface="Times New Roman"/>
                <a:ea typeface="等线"/>
              </a:rPr>
              <a:t>，即序列值之间存在一定的</a:t>
            </a:r>
            <a:r>
              <a:rPr lang="zh-CN" altLang="zh-CN" b="1" kern="100" dirty="0">
                <a:highlight>
                  <a:srgbClr val="FFFF00"/>
                </a:highlight>
                <a:latin typeface="Times New Roman"/>
                <a:ea typeface="等线"/>
              </a:rPr>
              <a:t>相关关系</a:t>
            </a:r>
            <a:r>
              <a:rPr lang="zh-CN" altLang="zh-CN" b="1" kern="100" dirty="0">
                <a:latin typeface="Times New Roman"/>
                <a:ea typeface="等线"/>
              </a:rPr>
              <a:t>，而且这种相关关系具有某种</a:t>
            </a:r>
            <a:r>
              <a:rPr lang="zh-CN" altLang="zh-CN" b="1" kern="100" dirty="0">
                <a:highlight>
                  <a:srgbClr val="FFFF00"/>
                </a:highlight>
                <a:latin typeface="Times New Roman"/>
                <a:ea typeface="等线"/>
              </a:rPr>
              <a:t>统计规律</a:t>
            </a:r>
            <a:r>
              <a:rPr lang="zh-CN" altLang="zh-CN" b="1" kern="100" dirty="0" smtClean="0">
                <a:latin typeface="Times New Roman"/>
                <a:ea typeface="等线"/>
              </a:rPr>
              <a:t>。</a:t>
            </a:r>
            <a:endParaRPr lang="zh-CN" altLang="zh-CN" sz="1400" kern="100" dirty="0">
              <a:latin typeface="Times New Roman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4572" y="4725144"/>
            <a:ext cx="295844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寻找这种统计规律，拟合适当的数学模型描述这种规律，进而利用拟合的模型预测序列未来的走势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44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368" y="494032"/>
            <a:ext cx="1984839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b="1" kern="100" dirty="0">
                <a:latin typeface="等线"/>
              </a:rPr>
              <a:t>2.</a:t>
            </a:r>
            <a:r>
              <a:rPr lang="zh-CN" altLang="zh-CN" b="1" kern="100" dirty="0">
                <a:latin typeface="Times New Roman"/>
                <a:ea typeface="等线"/>
              </a:rPr>
              <a:t>分离季节性成分</a:t>
            </a:r>
            <a:endParaRPr lang="zh-CN" altLang="zh-CN" b="1" kern="100" dirty="0">
              <a:effectLst/>
              <a:latin typeface="Times New Roman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072406"/>
              </p:ext>
            </p:extLst>
          </p:nvPr>
        </p:nvGraphicFramePr>
        <p:xfrm>
          <a:off x="5220072" y="300651"/>
          <a:ext cx="3622617" cy="5760720"/>
        </p:xfrm>
        <a:graphic>
          <a:graphicData uri="http://schemas.openxmlformats.org/drawingml/2006/table">
            <a:tbl>
              <a:tblPr/>
              <a:tblGrid>
                <a:gridCol w="828272"/>
                <a:gridCol w="504056"/>
                <a:gridCol w="576064"/>
                <a:gridCol w="720080"/>
                <a:gridCol w="994145"/>
              </a:tblGrid>
              <a:tr h="2653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年</a:t>
                      </a:r>
                      <a:r>
                        <a:rPr lang="en-US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/</a:t>
                      </a: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时序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销售量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季节指数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季节分离后的序列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1</a:t>
                      </a: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2</a:t>
                      </a: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3</a:t>
                      </a:r>
                      <a:r>
                        <a:rPr lang="zh-CN" sz="14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4</a:t>
                      </a:r>
                      <a:r>
                        <a:rPr lang="zh-CN" sz="14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(5)=(3)/(4)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6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2001/1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2002/1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2003/1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2004/1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2005/1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2006/1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25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26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51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55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31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43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54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</a:rPr>
                        <a:t>41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31.56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30.70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29.02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29.21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37.87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36.45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32.94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33.70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36.61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37.41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39.21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39.32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37.87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37.41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39.99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41.56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36.61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40.29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43.13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42.69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39.13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41.25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42.35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46.06 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6871" marR="5687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19368" y="1268759"/>
            <a:ext cx="1558224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将原时间序列各观察值</a:t>
            </a:r>
            <a:r>
              <a:rPr lang="zh-CN" altLang="zh-CN" b="1" kern="100" dirty="0" smtClean="0">
                <a:latin typeface="Times New Roman"/>
                <a:ea typeface="等线"/>
              </a:rPr>
              <a:t>分别除</a:t>
            </a:r>
            <a:r>
              <a:rPr lang="zh-CN" altLang="zh-CN" b="1" kern="100" dirty="0">
                <a:latin typeface="Times New Roman"/>
                <a:ea typeface="等线"/>
              </a:rPr>
              <a:t>以相应的季节指数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7504" y="10286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99116"/>
              </p:ext>
            </p:extLst>
          </p:nvPr>
        </p:nvGraphicFramePr>
        <p:xfrm>
          <a:off x="1936941" y="1442910"/>
          <a:ext cx="2995099" cy="83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3" imgW="1282700" imgH="393700" progId="Equation.DSMT4">
                  <p:embed/>
                </p:oleObj>
              </mc:Choice>
              <mc:Fallback>
                <p:oleObj name="Equation" r:id="rId3" imgW="12827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941" y="1442910"/>
                        <a:ext cx="2995099" cy="83396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3"/>
          <a:stretch/>
        </p:blipFill>
        <p:spPr bwMode="auto">
          <a:xfrm>
            <a:off x="94200" y="2889520"/>
            <a:ext cx="4968552" cy="259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1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6" b="7156"/>
          <a:stretch/>
        </p:blipFill>
        <p:spPr bwMode="auto">
          <a:xfrm>
            <a:off x="4521140" y="116632"/>
            <a:ext cx="4299332" cy="31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276617"/>
            <a:ext cx="2489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11.6.2 </a:t>
            </a:r>
            <a:r>
              <a:rPr lang="zh-CN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分离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趋势成分</a:t>
            </a:r>
          </a:p>
        </p:txBody>
      </p:sp>
      <p:sp>
        <p:nvSpPr>
          <p:cNvPr id="3" name="矩形 2"/>
          <p:cNvSpPr/>
          <p:nvPr/>
        </p:nvSpPr>
        <p:spPr>
          <a:xfrm>
            <a:off x="323529" y="908720"/>
            <a:ext cx="3137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ea typeface="等线"/>
                <a:cs typeface="Times New Roman"/>
              </a:rPr>
              <a:t>对消除季节因素后的数据用一元线性模型来拟合其趋势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8529" y="17718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 smtClean="0">
                <a:ea typeface="等线"/>
                <a:cs typeface="Times New Roman"/>
              </a:rPr>
              <a:t>趋势</a:t>
            </a:r>
            <a:r>
              <a:rPr lang="zh-CN" altLang="zh-CN" b="1" kern="100" dirty="0">
                <a:ea typeface="等线"/>
                <a:cs typeface="Times New Roman"/>
              </a:rPr>
              <a:t>方程为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902590"/>
              </p:ext>
            </p:extLst>
          </p:nvPr>
        </p:nvGraphicFramePr>
        <p:xfrm>
          <a:off x="467544" y="2276872"/>
          <a:ext cx="2664296" cy="549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4" imgW="1244600" imgH="254000" progId="Equation.DSMT4">
                  <p:embed/>
                </p:oleObj>
              </mc:Choice>
              <mc:Fallback>
                <p:oleObj name="Equation" r:id="rId4" imgW="1244600" imgH="254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276872"/>
                        <a:ext cx="2664296" cy="54913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427006"/>
            <a:ext cx="621578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0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189959"/>
              </p:ext>
            </p:extLst>
          </p:nvPr>
        </p:nvGraphicFramePr>
        <p:xfrm>
          <a:off x="3635896" y="660295"/>
          <a:ext cx="5328592" cy="5177370"/>
        </p:xfrm>
        <a:graphic>
          <a:graphicData uri="http://schemas.openxmlformats.org/drawingml/2006/table">
            <a:tbl>
              <a:tblPr/>
              <a:tblGrid>
                <a:gridCol w="648072"/>
                <a:gridCol w="360040"/>
                <a:gridCol w="432048"/>
                <a:gridCol w="648072"/>
                <a:gridCol w="864096"/>
                <a:gridCol w="648072"/>
                <a:gridCol w="1224136"/>
                <a:gridCol w="504056"/>
              </a:tblGrid>
              <a:tr h="279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年</a:t>
                      </a:r>
                      <a:r>
                        <a:rPr lang="en-US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/</a:t>
                      </a: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时序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销售量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季节指数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季节分离后的序列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回归趋势值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最终预测值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>
                          <a:effectLst/>
                          <a:latin typeface="Times New Roman"/>
                          <a:ea typeface="等线"/>
                          <a:cs typeface="宋体"/>
                        </a:rPr>
                        <a:t>预测误差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96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1</a:t>
                      </a: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2</a:t>
                      </a: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3</a:t>
                      </a: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4</a:t>
                      </a: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(5</a:t>
                      </a:r>
                      <a:r>
                        <a:rPr lang="en-US" sz="1200" b="1" kern="0" dirty="0" smtClean="0">
                          <a:effectLst/>
                          <a:latin typeface="等线"/>
                          <a:ea typeface="宋体"/>
                          <a:cs typeface="宋体"/>
                        </a:rPr>
                        <a:t>)=(</a:t>
                      </a: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3)/(4)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（</a:t>
                      </a:r>
                      <a:r>
                        <a:rPr lang="en-US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6</a:t>
                      </a: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22250" indent="114300"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(7</a:t>
                      </a:r>
                      <a:r>
                        <a:rPr lang="en-US" sz="1200" b="1" kern="0" dirty="0" smtClean="0">
                          <a:effectLst/>
                          <a:latin typeface="等线"/>
                          <a:ea typeface="宋体"/>
                          <a:cs typeface="宋体"/>
                        </a:rPr>
                        <a:t>)=(</a:t>
                      </a: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6</a:t>
                      </a:r>
                      <a:r>
                        <a:rPr lang="en-US" sz="1200" b="1" kern="0" dirty="0" smtClean="0">
                          <a:effectLst/>
                          <a:latin typeface="等线"/>
                          <a:ea typeface="宋体"/>
                          <a:cs typeface="宋体"/>
                        </a:rPr>
                        <a:t>)*(4</a:t>
                      </a: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)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2001/1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31.56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31.17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24.69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0.31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30.7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31.73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33.07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-1.07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29.02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32.29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41.17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-4.17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29.21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32.84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29.24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-3.24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2002/1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37.87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33.40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26.46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3.54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36.45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33.96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35.40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2.60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32.94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34.52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44.02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-2.02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35.08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31.23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-1.23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2003/1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36.61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35.64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28.23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37.41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36.20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37.73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50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39.21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36.76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46.87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3.13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39.32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37.32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33.22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1.78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2004/1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37.87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37.88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30.00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0.00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37.41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38.43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40.06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-1.06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51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39.99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38.99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49.72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41.56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39.55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35.21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1.79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2005/1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17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36.61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40.11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31.78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-2.78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42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40.29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40.67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42.39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-0.39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55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43.13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41.23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52.58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2.42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42.69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41.79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37.20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0.80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2006/1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31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0.7922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39.13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42.35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33.55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-2.55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43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1.0424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41.25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42.91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44.73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-1.73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59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54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1.2752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42.35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43.47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55.43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-1.43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1663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24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</a:rPr>
                        <a:t>41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0.8902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46.06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44.02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39.19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1.81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63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合计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 dirty="0" smtClean="0">
                          <a:effectLst/>
                          <a:latin typeface="Times New Roman"/>
                          <a:ea typeface="等线"/>
                          <a:cs typeface="宋体"/>
                        </a:rPr>
                        <a:t>—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903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0"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902.29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等线"/>
                          <a:ea typeface="宋体"/>
                          <a:cs typeface="宋体"/>
                        </a:rPr>
                        <a:t>903.18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等线"/>
                          <a:ea typeface="宋体"/>
                          <a:cs typeface="宋体"/>
                        </a:rPr>
                        <a:t>43.16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59902" marR="5990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30351" y="1257360"/>
            <a:ext cx="187220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计算回归预测值</a:t>
            </a:r>
            <a:endParaRPr lang="zh-CN" altLang="zh-CN" sz="1400" kern="100" dirty="0">
              <a:latin typeface="Times New Roman"/>
              <a:ea typeface="宋体"/>
            </a:endParaRPr>
          </a:p>
          <a:p>
            <a:pPr lvl="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计算最终预测值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0351" y="494032"/>
            <a:ext cx="136287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b="1" kern="100" dirty="0" smtClean="0">
                <a:latin typeface="等线"/>
              </a:rPr>
              <a:t>3. </a:t>
            </a:r>
            <a:r>
              <a:rPr lang="zh-CN" altLang="en-US" b="1" kern="100" dirty="0" smtClean="0">
                <a:latin typeface="等线"/>
              </a:rPr>
              <a:t>进行预测</a:t>
            </a:r>
            <a:endParaRPr lang="zh-CN" altLang="zh-CN" b="1" kern="100" dirty="0">
              <a:effectLst/>
              <a:latin typeface="Times New Roman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" y="2420888"/>
            <a:ext cx="342411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75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216057"/>
              </p:ext>
            </p:extLst>
          </p:nvPr>
        </p:nvGraphicFramePr>
        <p:xfrm>
          <a:off x="539552" y="980728"/>
          <a:ext cx="6336704" cy="123964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52128"/>
                <a:gridCol w="1003167"/>
                <a:gridCol w="1393803"/>
                <a:gridCol w="1393803"/>
                <a:gridCol w="1393803"/>
              </a:tblGrid>
              <a:tr h="254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Times New Roman"/>
                          <a:ea typeface="等线"/>
                        </a:rPr>
                        <a:t>年</a:t>
                      </a:r>
                      <a:r>
                        <a:rPr lang="en-US" sz="1600" b="1" kern="100" dirty="0">
                          <a:effectLst/>
                          <a:latin typeface="Times New Roman"/>
                          <a:ea typeface="等线"/>
                        </a:rPr>
                        <a:t>/</a:t>
                      </a:r>
                      <a:r>
                        <a:rPr lang="zh-CN" sz="1600" b="1" kern="100" dirty="0">
                          <a:effectLst/>
                          <a:latin typeface="Times New Roman"/>
                          <a:ea typeface="等线"/>
                        </a:rPr>
                        <a:t>季度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时序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季节指数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回归预测值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effectLst/>
                          <a:latin typeface="Times New Roman"/>
                          <a:ea typeface="等线"/>
                        </a:rPr>
                        <a:t>最终预测值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2007/1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25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0.7922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44.58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35.32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6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2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1.0424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45.14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47.06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6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27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1.2752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45.70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58.28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6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4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28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0.8902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  <a:latin typeface="等线"/>
                          <a:ea typeface="宋体"/>
                        </a:rPr>
                        <a:t>46.26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等线"/>
                          <a:ea typeface="宋体"/>
                        </a:rPr>
                        <a:t>41.18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7544" y="391977"/>
            <a:ext cx="33123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2007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等线" pitchFamily="2" charset="-122"/>
                <a:ea typeface="等线" pitchFamily="2" charset="-122"/>
                <a:cs typeface="Times New Roman" pitchFamily="18" charset="0"/>
              </a:rPr>
              <a:t>年啤酒销售量的预测值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0"/>
            <a:ext cx="604171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20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8"/>
          <a:stretch/>
        </p:blipFill>
        <p:spPr bwMode="auto">
          <a:xfrm>
            <a:off x="1403648" y="764704"/>
            <a:ext cx="6472320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16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4440"/>
            <a:ext cx="3540217" cy="296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98" y="3346938"/>
            <a:ext cx="3947406" cy="333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00360"/>
            <a:ext cx="3918719" cy="32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0"/>
            <a:ext cx="3825393" cy="322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8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202827"/>
              </p:ext>
            </p:extLst>
          </p:nvPr>
        </p:nvGraphicFramePr>
        <p:xfrm>
          <a:off x="179512" y="692696"/>
          <a:ext cx="4248472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108633"/>
              </p:ext>
            </p:extLst>
          </p:nvPr>
        </p:nvGraphicFramePr>
        <p:xfrm>
          <a:off x="4499992" y="692696"/>
          <a:ext cx="4464496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313536"/>
              </p:ext>
            </p:extLst>
          </p:nvPr>
        </p:nvGraphicFramePr>
        <p:xfrm>
          <a:off x="107504" y="3789040"/>
          <a:ext cx="432048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2622254"/>
              </p:ext>
            </p:extLst>
          </p:nvPr>
        </p:nvGraphicFramePr>
        <p:xfrm>
          <a:off x="4499992" y="3789040"/>
          <a:ext cx="4464496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3783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3056"/>
            <a:ext cx="4364199" cy="2656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30816" y="168011"/>
            <a:ext cx="1534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11.1.2  </a:t>
            </a:r>
            <a:r>
              <a:rPr lang="zh-CN" altLang="zh-CN" sz="20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分类</a:t>
            </a:r>
            <a:endParaRPr lang="zh-CN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1992" y="836712"/>
            <a:ext cx="574649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平稳</a:t>
            </a:r>
            <a:r>
              <a:rPr lang="zh-CN" altLang="zh-CN" b="1" kern="100" dirty="0" smtClean="0">
                <a:latin typeface="Times New Roman"/>
                <a:ea typeface="等线"/>
              </a:rPr>
              <a:t>序列</a:t>
            </a:r>
            <a:r>
              <a:rPr lang="zh-CN" altLang="en-US" b="1" kern="100" dirty="0" smtClean="0">
                <a:latin typeface="Times New Roman"/>
                <a:ea typeface="等线"/>
              </a:rPr>
              <a:t>：</a:t>
            </a:r>
            <a:r>
              <a:rPr lang="zh-CN" altLang="zh-CN" b="1" kern="100" dirty="0" smtClean="0">
                <a:latin typeface="Times New Roman"/>
                <a:ea typeface="等线"/>
              </a:rPr>
              <a:t>即</a:t>
            </a:r>
            <a:r>
              <a:rPr lang="zh-CN" altLang="zh-CN" b="1" kern="100" dirty="0">
                <a:latin typeface="Times New Roman"/>
                <a:ea typeface="等线"/>
              </a:rPr>
              <a:t>基本上不存在趋势的序列。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 smtClean="0">
                <a:latin typeface="Times New Roman"/>
                <a:ea typeface="等线"/>
              </a:rPr>
              <a:t>       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各</a:t>
            </a:r>
            <a:r>
              <a:rPr lang="zh-CN" altLang="zh-CN" b="1" kern="100" dirty="0">
                <a:latin typeface="Times New Roman"/>
                <a:ea typeface="等线"/>
              </a:rPr>
              <a:t>观察值基本上在某个固定的水平上波动，</a:t>
            </a:r>
            <a:endParaRPr lang="zh-CN" altLang="zh-CN" kern="100" dirty="0">
              <a:latin typeface="Times New Roman"/>
              <a:ea typeface="宋体"/>
            </a:endParaRPr>
          </a:p>
          <a:p>
            <a:pPr algn="just">
              <a:spcAft>
                <a:spcPts val="0"/>
              </a:spcAft>
            </a:pPr>
            <a:r>
              <a:rPr lang="en-US" altLang="zh-CN" b="1" kern="100" dirty="0" smtClean="0">
                <a:latin typeface="Times New Roman"/>
                <a:ea typeface="等线"/>
              </a:rPr>
              <a:t>                    </a:t>
            </a:r>
            <a:r>
              <a:rPr lang="zh-CN" altLang="zh-CN" b="1" kern="100" dirty="0" smtClean="0">
                <a:latin typeface="Times New Roman"/>
                <a:ea typeface="等线"/>
              </a:rPr>
              <a:t>波动</a:t>
            </a:r>
            <a:r>
              <a:rPr lang="zh-CN" altLang="zh-CN" b="1" kern="100" dirty="0">
                <a:latin typeface="Times New Roman"/>
                <a:ea typeface="等线"/>
              </a:rPr>
              <a:t>不存在某种规律——随机</a:t>
            </a:r>
            <a:endParaRPr lang="zh-CN" altLang="zh-CN" kern="100" dirty="0">
              <a:effectLst/>
              <a:latin typeface="Times New Roman"/>
              <a:ea typeface="宋体"/>
            </a:endParaRP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736595"/>
              </p:ext>
            </p:extLst>
          </p:nvPr>
        </p:nvGraphicFramePr>
        <p:xfrm>
          <a:off x="331992" y="2035111"/>
          <a:ext cx="402398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148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5773" y="564846"/>
            <a:ext cx="357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非平稳</a:t>
            </a:r>
            <a:r>
              <a:rPr lang="zh-CN" altLang="zh-CN" b="1" kern="100" dirty="0" smtClean="0">
                <a:latin typeface="Times New Roman"/>
                <a:ea typeface="等线"/>
              </a:rPr>
              <a:t>序列</a:t>
            </a:r>
            <a:r>
              <a:rPr lang="zh-CN" altLang="en-US" b="1" kern="100" dirty="0" smtClean="0">
                <a:latin typeface="Times New Roman"/>
                <a:ea typeface="等线"/>
              </a:rPr>
              <a:t>：</a:t>
            </a:r>
            <a:r>
              <a:rPr lang="zh-CN" altLang="zh-CN" b="1" kern="100" dirty="0" smtClean="0">
                <a:latin typeface="Times New Roman"/>
                <a:ea typeface="等线"/>
              </a:rPr>
              <a:t>表现</a:t>
            </a:r>
            <a:r>
              <a:rPr lang="zh-CN" altLang="zh-CN" b="1" kern="100" dirty="0">
                <a:latin typeface="Times New Roman"/>
                <a:ea typeface="等线"/>
              </a:rPr>
              <a:t>为明显的</a:t>
            </a:r>
            <a:r>
              <a:rPr lang="zh-CN" altLang="zh-CN" b="1" kern="100" dirty="0" smtClean="0">
                <a:latin typeface="Times New Roman"/>
                <a:ea typeface="等线"/>
              </a:rPr>
              <a:t>变化</a:t>
            </a:r>
            <a:endParaRPr lang="zh-CN" altLang="zh-CN" kern="100" dirty="0">
              <a:latin typeface="Times New Roman"/>
              <a:ea typeface="宋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6293" y="1143154"/>
            <a:ext cx="31683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zh-CN" b="1" kern="100" dirty="0">
                <a:solidFill>
                  <a:prstClr val="black"/>
                </a:solidFill>
                <a:latin typeface="Times New Roman"/>
                <a:ea typeface="等线"/>
              </a:rPr>
              <a:t>成分：趋势、季节性、周期性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6293" y="1772816"/>
            <a:ext cx="3307671" cy="127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趋势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T</a:t>
            </a:r>
            <a:r>
              <a:rPr lang="zh-CN" altLang="zh-CN" b="1" kern="100" dirty="0" smtClean="0">
                <a:latin typeface="Times New Roman"/>
                <a:ea typeface="等线"/>
              </a:rPr>
              <a:t>：</a:t>
            </a:r>
            <a:r>
              <a:rPr lang="zh-CN" altLang="zh-CN" b="1" kern="100" dirty="0">
                <a:latin typeface="Times New Roman"/>
                <a:ea typeface="等线"/>
              </a:rPr>
              <a:t>时间序列在长时期内呈现出来的某种持续向上或持续下降的变动</a:t>
            </a:r>
            <a:r>
              <a:rPr lang="zh-CN" altLang="zh-CN" b="1" kern="100" dirty="0" smtClean="0">
                <a:latin typeface="Times New Roman"/>
                <a:ea typeface="等线"/>
              </a:rPr>
              <a:t>，</a:t>
            </a:r>
            <a:endParaRPr lang="en-US" altLang="zh-CN" b="1" kern="100" dirty="0">
              <a:latin typeface="Times New Roman"/>
              <a:ea typeface="等线"/>
            </a:endParaRPr>
          </a:p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 smtClean="0">
                <a:latin typeface="Times New Roman"/>
                <a:ea typeface="等线"/>
              </a:rPr>
              <a:t>也</a:t>
            </a:r>
            <a:r>
              <a:rPr lang="zh-CN" altLang="zh-CN" b="1" kern="100" dirty="0">
                <a:latin typeface="Times New Roman"/>
                <a:ea typeface="等线"/>
              </a:rPr>
              <a:t>称长期趋势。</a:t>
            </a:r>
            <a:endParaRPr lang="zh-CN" altLang="zh-CN" kern="100" dirty="0">
              <a:effectLst/>
              <a:latin typeface="Times New Roman"/>
              <a:ea typeface="宋体"/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674698"/>
              </p:ext>
            </p:extLst>
          </p:nvPr>
        </p:nvGraphicFramePr>
        <p:xfrm>
          <a:off x="469175" y="3501008"/>
          <a:ext cx="3434944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794646"/>
              </p:ext>
            </p:extLst>
          </p:nvPr>
        </p:nvGraphicFramePr>
        <p:xfrm>
          <a:off x="4644008" y="3573016"/>
          <a:ext cx="3816424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074137"/>
              </p:ext>
            </p:extLst>
          </p:nvPr>
        </p:nvGraphicFramePr>
        <p:xfrm>
          <a:off x="4644008" y="563732"/>
          <a:ext cx="3816424" cy="263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776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18" y="1700808"/>
            <a:ext cx="374441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68318" y="616040"/>
            <a:ext cx="374441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季节性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也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称季节变动，是时间序列在一年内重复出现的周期性波动。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1512" y="616040"/>
            <a:ext cx="4152216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周期性也称循环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波动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是时间序列中呈现出来的围绕长期趋势的一种波浪形或震荡式变动。循环波动无固定规律，变动周期多在一年以上，且周期长短不一。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00" y="2276872"/>
            <a:ext cx="4134728" cy="310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68318" y="4812942"/>
            <a:ext cx="374441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不规则波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动</a:t>
            </a:r>
            <a:r>
              <a:rPr lang="en-US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zh-CN" altLang="zh-CN" b="1" kern="1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zh-CN" b="1" kern="100" dirty="0">
                <a:latin typeface="等线" panose="02010600030101010101" pitchFamily="2" charset="-122"/>
                <a:ea typeface="等线" panose="02010600030101010101" pitchFamily="2" charset="-122"/>
              </a:rPr>
              <a:t>偶然性因素对时间序列产生影响，使得时间序列呈现出某种随即波动，也称为随机性。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1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1603" y="260648"/>
            <a:ext cx="4256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11 .2 </a:t>
            </a:r>
            <a:r>
              <a:rPr lang="en-US" altLang="zh-CN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zh-CN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时间序列</a:t>
            </a:r>
            <a:r>
              <a:rPr lang="zh-CN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的描述性分析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391603" y="90872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1 .2.1 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图形描述</a:t>
            </a:r>
          </a:p>
          <a:p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1 .2.2 </a:t>
            </a:r>
            <a:r>
              <a:rPr lang="zh-C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增长率分析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789984"/>
            <a:ext cx="4572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indent="30480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环比增长率是报告期观察值与前一时期观察值之比减</a:t>
            </a:r>
            <a:r>
              <a:rPr lang="en-US" altLang="zh-CN" b="1" kern="100" dirty="0">
                <a:latin typeface="Times New Roman"/>
                <a:ea typeface="等线"/>
              </a:rPr>
              <a:t>1</a:t>
            </a:r>
            <a:r>
              <a:rPr lang="zh-CN" altLang="zh-CN" b="1" kern="100" dirty="0" smtClean="0">
                <a:latin typeface="Times New Roman"/>
                <a:ea typeface="等线"/>
              </a:rPr>
              <a:t>，</a:t>
            </a:r>
            <a:r>
              <a:rPr lang="zh-CN" altLang="zh-CN" b="1" kern="100" dirty="0" smtClean="0">
                <a:ea typeface="等线"/>
                <a:cs typeface="Times New Roman"/>
              </a:rPr>
              <a:t>说明</a:t>
            </a:r>
            <a:r>
              <a:rPr lang="zh-CN" altLang="zh-CN" b="1" kern="100" dirty="0">
                <a:ea typeface="等线"/>
                <a:cs typeface="Times New Roman"/>
              </a:rPr>
              <a:t>现象逐期变化的程度；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8544"/>
              </p:ext>
            </p:extLst>
          </p:nvPr>
        </p:nvGraphicFramePr>
        <p:xfrm>
          <a:off x="683567" y="2708920"/>
          <a:ext cx="443569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3" imgW="2400300" imgH="431800" progId="Equation.DSMT4">
                  <p:embed/>
                </p:oleObj>
              </mc:Choice>
              <mc:Fallback>
                <p:oleObj name="Equation" r:id="rId3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7" y="2708920"/>
                        <a:ext cx="4435693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3779912" y="3645024"/>
            <a:ext cx="4572000" cy="1277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indent="30480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定基增长率是报告期观察值与某一固定时期观察值之比减</a:t>
            </a:r>
            <a:r>
              <a:rPr lang="en-US" altLang="zh-CN" b="1" kern="100" dirty="0">
                <a:latin typeface="Times New Roman"/>
                <a:ea typeface="等线"/>
              </a:rPr>
              <a:t>1</a:t>
            </a:r>
            <a:r>
              <a:rPr lang="zh-CN" altLang="zh-CN" b="1" kern="100" dirty="0">
                <a:latin typeface="Times New Roman"/>
                <a:ea typeface="等线"/>
              </a:rPr>
              <a:t>，</a:t>
            </a:r>
            <a:endParaRPr lang="zh-CN" altLang="zh-CN" sz="1400" kern="100" dirty="0">
              <a:latin typeface="Times New Roman"/>
              <a:ea typeface="宋体"/>
            </a:endParaRPr>
          </a:p>
          <a:p>
            <a:pPr indent="304800" algn="just">
              <a:spcBef>
                <a:spcPts val="600"/>
              </a:spcBef>
              <a:spcAft>
                <a:spcPts val="0"/>
              </a:spcAft>
            </a:pPr>
            <a:r>
              <a:rPr lang="zh-CN" altLang="zh-CN" b="1" kern="100" dirty="0">
                <a:latin typeface="Times New Roman"/>
                <a:ea typeface="等线"/>
              </a:rPr>
              <a:t>说明现象在这一固定时期到报告期整个时期内总的变化程度。</a:t>
            </a:r>
            <a:endParaRPr lang="zh-CN" altLang="zh-CN" sz="1400" kern="100" dirty="0">
              <a:effectLst/>
              <a:latin typeface="Times New Roman"/>
              <a:ea typeface="宋体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992601"/>
              </p:ext>
            </p:extLst>
          </p:nvPr>
        </p:nvGraphicFramePr>
        <p:xfrm>
          <a:off x="3834510" y="5157192"/>
          <a:ext cx="455090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5" imgW="2260600" imgH="431800" progId="Equation.DSMT4">
                  <p:embed/>
                </p:oleObj>
              </mc:Choice>
              <mc:Fallback>
                <p:oleObj name="Equation" r:id="rId5" imgW="22606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510" y="5157192"/>
                        <a:ext cx="4550906" cy="86409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3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60350"/>
              </p:ext>
            </p:extLst>
          </p:nvPr>
        </p:nvGraphicFramePr>
        <p:xfrm>
          <a:off x="251520" y="548680"/>
          <a:ext cx="4320480" cy="3840480"/>
        </p:xfrm>
        <a:graphic>
          <a:graphicData uri="http://schemas.openxmlformats.org/drawingml/2006/table">
            <a:tbl>
              <a:tblPr firstRow="1" firstCol="1" bandRow="1"/>
              <a:tblGrid>
                <a:gridCol w="685800"/>
                <a:gridCol w="685800"/>
                <a:gridCol w="685800"/>
                <a:gridCol w="1182960"/>
                <a:gridCol w="1080120"/>
              </a:tblGrid>
              <a:tr h="3524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年份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人均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GDP</a:t>
                      </a: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（元）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环比增长率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定基增长率（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1990</a:t>
                      </a: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定基增长率（</a:t>
                      </a: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1995</a:t>
                      </a: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1634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1879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14.99%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14.99%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2287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21.71%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39.96%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2939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28.51%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79.87%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3923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33.48%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140.09%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4854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23.73%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197.06%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等线"/>
                          <a:cs typeface="宋体"/>
                        </a:rPr>
                        <a:t>——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5576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14.87%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241.25%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14.87%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6054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8.57%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270.50%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24.72%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6308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4.20%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286.05%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29.95%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1999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6551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3.85%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300.92%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34.96%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2000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7086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8.17%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333.66%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45.98%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2001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7651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7.97%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368.24%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57.62%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2002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8214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7.36%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402.69%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69.22%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2003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9111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10.92%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457.59%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87.70%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2004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10561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15.91%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546.33%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solidFill>
                            <a:srgbClr val="000000"/>
                          </a:solidFill>
                          <a:effectLst/>
                          <a:latin typeface="等线"/>
                          <a:ea typeface="宋体"/>
                          <a:cs typeface="宋体"/>
                        </a:rPr>
                        <a:t>117.57%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419038"/>
              </p:ext>
            </p:extLst>
          </p:nvPr>
        </p:nvGraphicFramePr>
        <p:xfrm>
          <a:off x="5148064" y="332656"/>
          <a:ext cx="370790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798083"/>
              </p:ext>
            </p:extLst>
          </p:nvPr>
        </p:nvGraphicFramePr>
        <p:xfrm>
          <a:off x="5148064" y="3429000"/>
          <a:ext cx="3779912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16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1633</TotalTime>
  <Words>3243</Words>
  <Application>Microsoft Office PowerPoint</Application>
  <PresentationFormat>全屏显示(4:3)</PresentationFormat>
  <Paragraphs>1592</Paragraphs>
  <Slides>35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38" baseType="lpstr">
      <vt:lpstr>聚合</vt:lpstr>
      <vt:lpstr>Equation</vt:lpstr>
      <vt:lpstr>MathType 6.0 Equation</vt:lpstr>
      <vt:lpstr>第11章  时间序列分析 和预测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Ghost Win7 SP1快速装机版  V2014/05/02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第13章  时间序列分析和预测</dc:title>
  <dc:creator>深度技术</dc:creator>
  <cp:lastModifiedBy>深度技术</cp:lastModifiedBy>
  <cp:revision>83</cp:revision>
  <dcterms:created xsi:type="dcterms:W3CDTF">2017-05-24T01:09:42Z</dcterms:created>
  <dcterms:modified xsi:type="dcterms:W3CDTF">2020-04-29T12:22:40Z</dcterms:modified>
</cp:coreProperties>
</file>